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5"/>
  </p:notesMasterIdLst>
  <p:sldIdLst>
    <p:sldId id="256" r:id="rId2"/>
    <p:sldId id="498" r:id="rId3"/>
    <p:sldId id="495" r:id="rId4"/>
    <p:sldId id="265" r:id="rId5"/>
    <p:sldId id="452" r:id="rId6"/>
    <p:sldId id="278" r:id="rId7"/>
    <p:sldId id="329" r:id="rId8"/>
    <p:sldId id="354" r:id="rId9"/>
    <p:sldId id="372" r:id="rId10"/>
    <p:sldId id="373" r:id="rId11"/>
    <p:sldId id="375" r:id="rId12"/>
    <p:sldId id="411" r:id="rId13"/>
    <p:sldId id="434" r:id="rId14"/>
    <p:sldId id="435" r:id="rId15"/>
    <p:sldId id="436" r:id="rId16"/>
    <p:sldId id="439" r:id="rId17"/>
    <p:sldId id="379" r:id="rId18"/>
    <p:sldId id="337" r:id="rId19"/>
    <p:sldId id="441" r:id="rId20"/>
    <p:sldId id="442" r:id="rId21"/>
    <p:sldId id="440" r:id="rId22"/>
    <p:sldId id="445" r:id="rId23"/>
    <p:sldId id="446" r:id="rId24"/>
    <p:sldId id="447" r:id="rId25"/>
    <p:sldId id="461" r:id="rId26"/>
    <p:sldId id="448" r:id="rId27"/>
    <p:sldId id="450" r:id="rId28"/>
    <p:sldId id="451" r:id="rId29"/>
    <p:sldId id="453" r:id="rId30"/>
    <p:sldId id="456" r:id="rId31"/>
    <p:sldId id="454" r:id="rId32"/>
    <p:sldId id="389" r:id="rId33"/>
    <p:sldId id="457" r:id="rId34"/>
    <p:sldId id="458" r:id="rId35"/>
    <p:sldId id="459" r:id="rId36"/>
    <p:sldId id="460" r:id="rId37"/>
    <p:sldId id="462" r:id="rId38"/>
    <p:sldId id="463" r:id="rId39"/>
    <p:sldId id="465" r:id="rId40"/>
    <p:sldId id="464" r:id="rId41"/>
    <p:sldId id="385" r:id="rId42"/>
    <p:sldId id="350" r:id="rId43"/>
    <p:sldId id="351" r:id="rId44"/>
    <p:sldId id="466" r:id="rId45"/>
    <p:sldId id="469" r:id="rId46"/>
    <p:sldId id="471" r:id="rId47"/>
    <p:sldId id="470" r:id="rId48"/>
    <p:sldId id="472" r:id="rId49"/>
    <p:sldId id="417" r:id="rId50"/>
    <p:sldId id="473" r:id="rId51"/>
    <p:sldId id="478" r:id="rId52"/>
    <p:sldId id="477" r:id="rId53"/>
    <p:sldId id="467" r:id="rId54"/>
    <p:sldId id="475" r:id="rId55"/>
    <p:sldId id="393" r:id="rId56"/>
    <p:sldId id="415" r:id="rId57"/>
    <p:sldId id="479" r:id="rId58"/>
    <p:sldId id="487" r:id="rId59"/>
    <p:sldId id="481" r:id="rId60"/>
    <p:sldId id="488" r:id="rId61"/>
    <p:sldId id="480" r:id="rId62"/>
    <p:sldId id="482" r:id="rId63"/>
    <p:sldId id="489" r:id="rId64"/>
    <p:sldId id="483" r:id="rId65"/>
    <p:sldId id="496" r:id="rId66"/>
    <p:sldId id="353" r:id="rId67"/>
    <p:sldId id="396" r:id="rId68"/>
    <p:sldId id="485" r:id="rId69"/>
    <p:sldId id="486" r:id="rId70"/>
    <p:sldId id="484" r:id="rId71"/>
    <p:sldId id="491" r:id="rId72"/>
    <p:sldId id="397" r:id="rId73"/>
    <p:sldId id="490" r:id="rId74"/>
    <p:sldId id="494" r:id="rId75"/>
    <p:sldId id="499" r:id="rId76"/>
    <p:sldId id="257" r:id="rId77"/>
    <p:sldId id="258" r:id="rId78"/>
    <p:sldId id="259" r:id="rId79"/>
    <p:sldId id="260" r:id="rId80"/>
    <p:sldId id="261" r:id="rId81"/>
    <p:sldId id="262" r:id="rId82"/>
    <p:sldId id="500" r:id="rId83"/>
    <p:sldId id="49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sa Silva" initials="AS" lastIdx="1" clrIdx="0">
    <p:extLst>
      <p:ext uri="{19B8F6BF-5375-455C-9EA6-DF929625EA0E}">
        <p15:presenceInfo xmlns:p15="http://schemas.microsoft.com/office/powerpoint/2012/main" userId="Andress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956" autoAdjust="0"/>
  </p:normalViewPr>
  <p:slideViewPr>
    <p:cSldViewPr snapToGrid="0">
      <p:cViewPr>
        <p:scale>
          <a:sx n="70" d="100"/>
          <a:sy n="70" d="100"/>
        </p:scale>
        <p:origin x="71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4C682-6910-4E73-97B6-1843C0376CD2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8D7D8-E5E5-4AB0-9F9C-2EE03069F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96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88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442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163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07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210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07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7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0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7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99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96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0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394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90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8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21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35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31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16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4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2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64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18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80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71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5EA01F-8CA9-4B88-A5F3-A9B88EC5B244}" type="datetimeFigureOut">
              <a:rPr lang="pt-BR" smtClean="0"/>
              <a:t>06/10/2020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7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julia-greco/Minicurso_PCIbe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a_tela_boas_vindas/experiment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w3schools.com/charsets/ref_html_entities_4.as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a_tela_instrucoes/experiment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a_tela_experimento/experiment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xpt.pcibex.net/ibexexps/minicursolec/leitura_automonitorada/experiment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7605/OSF.IO/MD832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xpt.pcibex.net/log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88943-B700-4126-9E45-BED06DAF0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00" y="1460063"/>
            <a:ext cx="10058400" cy="2725647"/>
          </a:xfrm>
        </p:spPr>
        <p:txBody>
          <a:bodyPr>
            <a:normAutofit/>
          </a:bodyPr>
          <a:lstStyle/>
          <a:p>
            <a:r>
              <a:rPr lang="pt-BR" sz="5000" b="1" dirty="0">
                <a:solidFill>
                  <a:srgbClr val="00B0F0"/>
                </a:solidFill>
              </a:rPr>
              <a:t>Experimentos em Psicolinguística com </a:t>
            </a:r>
            <a:br>
              <a:rPr lang="pt-BR" sz="5000" b="1" dirty="0">
                <a:solidFill>
                  <a:srgbClr val="00B0F0"/>
                </a:solidFill>
              </a:rPr>
            </a:br>
            <a:r>
              <a:rPr lang="pt-BR" sz="5000" b="1" dirty="0">
                <a:solidFill>
                  <a:srgbClr val="00B0F0"/>
                </a:solidFill>
              </a:rPr>
              <a:t>a plataforma PCIBEX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55384D5E-E377-4854-9814-E60E2438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91" y="1563968"/>
            <a:ext cx="2468900" cy="26217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E7661B5-B23F-41A9-94D0-1713D7500537}"/>
              </a:ext>
            </a:extLst>
          </p:cNvPr>
          <p:cNvSpPr/>
          <p:nvPr/>
        </p:nvSpPr>
        <p:spPr>
          <a:xfrm>
            <a:off x="1341120" y="4483175"/>
            <a:ext cx="9509760" cy="1745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2000" b="1" dirty="0">
                <a:solidFill>
                  <a:schemeClr val="tx1"/>
                </a:solidFill>
              </a:rPr>
              <a:t>Evento Linguagens e Contemporaneidade – PPG Linguística UFJF</a:t>
            </a:r>
          </a:p>
          <a:p>
            <a:pPr algn="just"/>
            <a:endParaRPr lang="pt-BR" b="1" dirty="0">
              <a:solidFill>
                <a:srgbClr val="002060"/>
              </a:solidFill>
            </a:endParaRP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Aline Fonseca (Professora Adjunta do PPG Linguística / UFJF) </a:t>
            </a: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Andressa Silva (Doutoranda do PPG Linguística / UFJF)</a:t>
            </a: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Julia Greco (Graduanda em Letras / UFJF)</a:t>
            </a:r>
          </a:p>
        </p:txBody>
      </p:sp>
      <p:pic>
        <p:nvPicPr>
          <p:cNvPr id="2050" name="Picture 2" descr="PROGRAMA DE PÓS-GRADUAÇÃO EM LINGUÍSTICA">
            <a:extLst>
              <a:ext uri="{FF2B5EF4-FFF2-40B4-BE49-F238E27FC236}">
                <a16:creationId xmlns:a16="http://schemas.microsoft.com/office/drawing/2014/main" id="{AB816346-5C8D-4F71-9A4F-ABF22CAD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59" y="76007"/>
            <a:ext cx="1471037" cy="10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941E2E-478A-4F8F-87BE-D107B18C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2" y="93612"/>
            <a:ext cx="1790299" cy="106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BCB21A-CD23-4142-9B63-99BF0131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08" y="234095"/>
            <a:ext cx="1565708" cy="9238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6C869-8873-4127-BA0C-3451B7CDC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298" y="312023"/>
            <a:ext cx="1565708" cy="8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Acessando o experimento 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62EAF9-DE53-4195-9900-33ABD3DCE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5" t="17692" r="19961" b="31241"/>
          <a:stretch/>
        </p:blipFill>
        <p:spPr>
          <a:xfrm>
            <a:off x="1988962" y="1911385"/>
            <a:ext cx="8275035" cy="3957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FCD8BD6F-AC3B-45BA-9123-761E8974FE6B}"/>
              </a:ext>
            </a:extLst>
          </p:cNvPr>
          <p:cNvSpPr/>
          <p:nvPr/>
        </p:nvSpPr>
        <p:spPr>
          <a:xfrm rot="20110914" flipV="1">
            <a:off x="4602823" y="4935393"/>
            <a:ext cx="539327" cy="244941"/>
          </a:xfrm>
          <a:prstGeom prst="rightArrow">
            <a:avLst>
              <a:gd name="adj1" fmla="val 32407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4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0" t="13315" r="19276" b="20688"/>
          <a:stretch/>
        </p:blipFill>
        <p:spPr>
          <a:xfrm>
            <a:off x="2596816" y="2019759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75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1) Tela de boas-vindas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6449E1C-B5D4-49F8-AE7E-3A94A54F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Vamos começar o nosso script criando uma tela de boas-vindas: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F7FB5F-B292-4DD6-95F0-8366EF02A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6" t="21811" r="28650" b="29815"/>
          <a:stretch/>
        </p:blipFill>
        <p:spPr>
          <a:xfrm>
            <a:off x="3412957" y="2553298"/>
            <a:ext cx="5366085" cy="3315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CF969C-EA34-4164-A1D8-B58A015A3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" t="17693" r="1604" b="8491"/>
          <a:stretch/>
        </p:blipFill>
        <p:spPr>
          <a:xfrm>
            <a:off x="1263986" y="1869796"/>
            <a:ext cx="9724988" cy="443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40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3119411" y="2755677"/>
            <a:ext cx="5953178" cy="3520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888424" y="6068558"/>
            <a:ext cx="0" cy="208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57138"/>
            <a:ext cx="10058400" cy="4111956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200" dirty="0"/>
              <a:t> Cliquem no símbolo de upload  e selecionem o arquivo “</a:t>
            </a:r>
            <a:r>
              <a:rPr lang="pt-BR" sz="2200" b="1" dirty="0" err="1"/>
              <a:t>script_leitura_boasvindas</a:t>
            </a:r>
            <a:r>
              <a:rPr lang="pt-BR" sz="2200" dirty="0"/>
              <a:t>” fazendo o seguinte caminho: </a:t>
            </a:r>
            <a:r>
              <a:rPr lang="pt-BR" sz="2200" i="1" dirty="0" err="1"/>
              <a:t>Minicurso_PCIbex</a:t>
            </a:r>
            <a:r>
              <a:rPr lang="pt-BR" sz="2200" i="1" dirty="0"/>
              <a:t>-master</a:t>
            </a:r>
            <a:r>
              <a:rPr lang="pt-BR" sz="2200" dirty="0"/>
              <a:t> 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pt-BR" sz="2200" dirty="0"/>
              <a:t> </a:t>
            </a:r>
            <a:r>
              <a:rPr lang="pt-BR" sz="2200" i="1" dirty="0"/>
              <a:t>Aula 2</a:t>
            </a:r>
            <a:r>
              <a:rPr lang="pt-BR" sz="2200" dirty="0"/>
              <a:t> 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pt-BR" sz="2200" dirty="0"/>
              <a:t> </a:t>
            </a:r>
            <a:r>
              <a:rPr lang="pt-BR" sz="2200" i="1" dirty="0"/>
              <a:t>Leitura Automonitorada</a:t>
            </a:r>
            <a:r>
              <a:rPr lang="pt-BR" sz="2200" dirty="0"/>
              <a:t> 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BR" sz="2200" i="1" dirty="0" err="1">
                <a:cs typeface="Calibri" panose="020F0502020204030204" pitchFamily="34" charset="0"/>
              </a:rPr>
              <a:t>data_includes</a:t>
            </a:r>
            <a:endParaRPr lang="pt-BR" sz="2200" i="1" dirty="0"/>
          </a:p>
        </p:txBody>
      </p:sp>
    </p:spTree>
    <p:extLst>
      <p:ext uri="{BB962C8B-B14F-4D97-AF65-F5344CB8AC3E}">
        <p14:creationId xmlns:p14="http://schemas.microsoft.com/office/powerpoint/2010/main" val="388294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Editando um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Cliquem em OK e abram e em seguida cliquem no arquivo “main.js”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D5A1C7-0A0D-4942-9E30-EAEBF5A06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1" t="13315" r="19419" b="14258"/>
          <a:stretch/>
        </p:blipFill>
        <p:spPr>
          <a:xfrm>
            <a:off x="3304953" y="2243470"/>
            <a:ext cx="5582093" cy="3891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91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996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Comentários no script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Se eu quiser adicionar um comentário no script, adiciono barras // na frente do comentário, por exemplo:</a:t>
            </a:r>
          </a:p>
          <a:p>
            <a:pPr marL="0" algn="just">
              <a:buNone/>
            </a:pP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PennController.ResetPrefix</a:t>
            </a: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)// Inicia o </a:t>
            </a: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PennController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200" dirty="0">
                <a:cs typeface="Courier New" panose="02070309020205020404" pitchFamily="49" charset="0"/>
              </a:rPr>
              <a:t> </a:t>
            </a:r>
            <a:r>
              <a:rPr lang="pt-BR" sz="2400" dirty="0">
                <a:cs typeface="Courier New" panose="02070309020205020404" pitchFamily="49" charset="0"/>
              </a:rPr>
              <a:t>As barras impedem que o PCIBEX leia esse comentário como parte dos comandos do script.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D33962-27E5-4C1F-BFEB-051DADDF6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" t="17511" r="1601" b="74634"/>
          <a:stretch/>
        </p:blipFill>
        <p:spPr>
          <a:xfrm>
            <a:off x="1097280" y="4083463"/>
            <a:ext cx="10058400" cy="500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69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>
                <a:solidFill>
                  <a:schemeClr val="accent1"/>
                </a:solidFill>
              </a:rPr>
              <a:t>Debug</a:t>
            </a:r>
            <a:endParaRPr lang="pt-BR" i="1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14B14A63-06E3-402B-ABD3-25539899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941" t="61817" r="612" b="6725"/>
          <a:stretch/>
        </p:blipFill>
        <p:spPr>
          <a:xfrm>
            <a:off x="1554480" y="3690478"/>
            <a:ext cx="4572000" cy="2502570"/>
          </a:xfrm>
          <a:prstGeom prst="rect">
            <a:avLst/>
          </a:prstGeo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75FF4864-0D7A-4EA5-8713-1DCD7CA57C63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Identifica erros de digitação e de programação.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/>
              <a:t> </a:t>
            </a:r>
            <a:r>
              <a:rPr lang="pt-BR" sz="2400" dirty="0"/>
              <a:t>Também permite ver a sequência do experimento.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200" dirty="0"/>
              <a:t> Quando formos divulgar a versão final do experimento, colocamos no script o comando </a:t>
            </a:r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DebugOff</a:t>
            </a: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3F49A9-FFDC-44DD-B50F-6F1D9F47C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14" t="51354" r="1612" b="16366"/>
          <a:stretch/>
        </p:blipFill>
        <p:spPr>
          <a:xfrm>
            <a:off x="6236989" y="3690477"/>
            <a:ext cx="4808181" cy="25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23505A-4A1E-46E4-B337-47C815B191ED}"/>
              </a:ext>
            </a:extLst>
          </p:cNvPr>
          <p:cNvSpPr txBox="1"/>
          <p:nvPr/>
        </p:nvSpPr>
        <p:spPr>
          <a:xfrm>
            <a:off x="6993286" y="671077"/>
            <a:ext cx="442174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PennController.ResetPrefix</a:t>
            </a:r>
            <a:r>
              <a:rPr lang="pt-BR" b="1" dirty="0"/>
              <a:t>(</a:t>
            </a:r>
            <a:r>
              <a:rPr lang="pt-BR" b="1" dirty="0" err="1"/>
              <a:t>null</a:t>
            </a:r>
            <a:r>
              <a:rPr lang="pt-BR" b="1" dirty="0"/>
              <a:t>)</a:t>
            </a:r>
          </a:p>
          <a:p>
            <a:pPr algn="ctr"/>
            <a:r>
              <a:rPr lang="pt-BR" dirty="0"/>
              <a:t>inicia os comandos </a:t>
            </a:r>
            <a:r>
              <a:rPr lang="pt-BR" dirty="0" err="1"/>
              <a:t>PennController</a:t>
            </a:r>
            <a:r>
              <a:rPr lang="pt-BR" dirty="0"/>
              <a:t> do </a:t>
            </a:r>
            <a:r>
              <a:rPr lang="pt-BR" dirty="0" err="1"/>
              <a:t>Ibex</a:t>
            </a:r>
            <a:r>
              <a:rPr lang="pt-BR" dirty="0"/>
              <a:t>. </a:t>
            </a:r>
          </a:p>
        </p:txBody>
      </p:sp>
      <p:sp>
        <p:nvSpPr>
          <p:cNvPr id="17" name="Chave Esquerda 16">
            <a:extLst>
              <a:ext uri="{FF2B5EF4-FFF2-40B4-BE49-F238E27FC236}">
                <a16:creationId xmlns:a16="http://schemas.microsoft.com/office/drawing/2014/main" id="{45675909-D98C-4F41-997A-F70F5430197C}"/>
              </a:ext>
            </a:extLst>
          </p:cNvPr>
          <p:cNvSpPr/>
          <p:nvPr/>
        </p:nvSpPr>
        <p:spPr>
          <a:xfrm rot="16200000">
            <a:off x="1925502" y="-477455"/>
            <a:ext cx="94467" cy="23915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2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2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 de Leitura Automonitorada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Leitura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24720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40C567-9126-4A21-94A2-056F535B1D04}"/>
              </a:ext>
            </a:extLst>
          </p:cNvPr>
          <p:cNvSpPr txBox="1"/>
          <p:nvPr/>
        </p:nvSpPr>
        <p:spPr>
          <a:xfrm>
            <a:off x="6993286" y="904992"/>
            <a:ext cx="442174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Sequence</a:t>
            </a:r>
            <a:r>
              <a:rPr lang="pt-BR" b="1" dirty="0"/>
              <a:t>() </a:t>
            </a:r>
            <a:r>
              <a:rPr lang="pt-BR" dirty="0"/>
              <a:t>traz a sequência de execução do experimento.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9B070E57-95BE-464B-A62B-84EB439045AF}"/>
              </a:ext>
            </a:extLst>
          </p:cNvPr>
          <p:cNvSpPr/>
          <p:nvPr/>
        </p:nvSpPr>
        <p:spPr>
          <a:xfrm rot="16200000">
            <a:off x="3291787" y="-1609825"/>
            <a:ext cx="179528" cy="520916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20FB17-F5C4-4892-839F-11695D5C177A}"/>
              </a:ext>
            </a:extLst>
          </p:cNvPr>
          <p:cNvSpPr txBox="1"/>
          <p:nvPr/>
        </p:nvSpPr>
        <p:spPr>
          <a:xfrm>
            <a:off x="6993286" y="1733320"/>
            <a:ext cx="442174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randomize() </a:t>
            </a:r>
            <a:r>
              <a:rPr lang="pt-BR" dirty="0"/>
              <a:t>indica que as frases do experimento, que estão dentro de </a:t>
            </a:r>
            <a:r>
              <a:rPr lang="pt-BR" b="1" dirty="0"/>
              <a:t>“Itens“</a:t>
            </a:r>
            <a:r>
              <a:rPr lang="pt-BR" dirty="0"/>
              <a:t>,</a:t>
            </a:r>
            <a:r>
              <a:rPr lang="pt-BR" b="1" dirty="0"/>
              <a:t> </a:t>
            </a:r>
            <a:r>
              <a:rPr lang="pt-BR" dirty="0"/>
              <a:t>serão randomizadas automaticamente.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11C3707-D33D-4956-9821-619EA2421FB6}"/>
              </a:ext>
            </a:extLst>
          </p:cNvPr>
          <p:cNvSpPr txBox="1"/>
          <p:nvPr/>
        </p:nvSpPr>
        <p:spPr>
          <a:xfrm>
            <a:off x="6996221" y="3115646"/>
            <a:ext cx="441881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SendResults</a:t>
            </a:r>
            <a:r>
              <a:rPr lang="pt-BR" b="1" dirty="0"/>
              <a:t>() </a:t>
            </a:r>
            <a:r>
              <a:rPr lang="pt-BR" dirty="0"/>
              <a:t>grava os resultados do experimento antes da exibição da mensagem final do experimento.</a:t>
            </a:r>
          </a:p>
        </p:txBody>
      </p:sp>
    </p:spTree>
    <p:extLst>
      <p:ext uri="{BB962C8B-B14F-4D97-AF65-F5344CB8AC3E}">
        <p14:creationId xmlns:p14="http://schemas.microsoft.com/office/powerpoint/2010/main" val="3826701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23505A-4A1E-46E4-B337-47C815B191ED}"/>
              </a:ext>
            </a:extLst>
          </p:cNvPr>
          <p:cNvSpPr txBox="1"/>
          <p:nvPr/>
        </p:nvSpPr>
        <p:spPr>
          <a:xfrm>
            <a:off x="7301552" y="838613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Cada tela do experimento é formada pelo elemento </a:t>
            </a:r>
            <a:r>
              <a:rPr lang="pt-BR" b="1" dirty="0" err="1"/>
              <a:t>newTrial</a:t>
            </a:r>
            <a:r>
              <a:rPr lang="pt-BR" b="1" dirty="0"/>
              <a:t>()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366417" y="560303"/>
            <a:ext cx="161696" cy="13646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90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B058733-F56D-4115-B4A7-9B9F3BE318E2}"/>
              </a:ext>
            </a:extLst>
          </p:cNvPr>
          <p:cNvSpPr txBox="1"/>
          <p:nvPr/>
        </p:nvSpPr>
        <p:spPr>
          <a:xfrm>
            <a:off x="3439415" y="2246807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Usamos </a:t>
            </a:r>
            <a:r>
              <a:rPr lang="pt-BR" b="1" dirty="0" err="1"/>
              <a:t>newText</a:t>
            </a:r>
            <a:r>
              <a:rPr lang="pt-BR" b="1" dirty="0"/>
              <a:t>() </a:t>
            </a:r>
            <a:r>
              <a:rPr lang="pt-BR" dirty="0"/>
              <a:t>para criarmos elementos de texto. 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3778132" y="-1257839"/>
            <a:ext cx="45719" cy="549458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2FB18533-E1D2-4283-A717-54ED5ECF4B61}"/>
              </a:ext>
            </a:extLst>
          </p:cNvPr>
          <p:cNvSpPr/>
          <p:nvPr/>
        </p:nvSpPr>
        <p:spPr>
          <a:xfrm rot="16200000">
            <a:off x="1831345" y="1239554"/>
            <a:ext cx="45722" cy="16010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A73C1D36-09F2-43A6-940B-61205A604E7F}"/>
              </a:ext>
            </a:extLst>
          </p:cNvPr>
          <p:cNvSpPr/>
          <p:nvPr/>
        </p:nvSpPr>
        <p:spPr>
          <a:xfrm rot="16200000">
            <a:off x="1875589" y="2180995"/>
            <a:ext cx="45719" cy="168950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83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752236" y="2063548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print() </a:t>
            </a:r>
            <a:r>
              <a:rPr lang="pt-BR" dirty="0"/>
              <a:t>imprime o conteúdo na tela.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319186" y="1328599"/>
            <a:ext cx="87464" cy="61078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6878591F-49BF-4838-960B-CB2553804A4B}"/>
              </a:ext>
            </a:extLst>
          </p:cNvPr>
          <p:cNvSpPr/>
          <p:nvPr/>
        </p:nvSpPr>
        <p:spPr>
          <a:xfrm rot="16200000">
            <a:off x="1319184" y="1860294"/>
            <a:ext cx="87464" cy="61078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1495F4DF-C959-4D43-B775-413493911AAF}"/>
              </a:ext>
            </a:extLst>
          </p:cNvPr>
          <p:cNvSpPr/>
          <p:nvPr/>
        </p:nvSpPr>
        <p:spPr>
          <a:xfrm rot="16200000">
            <a:off x="1301815" y="2839759"/>
            <a:ext cx="87464" cy="61078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6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B058733-F56D-4115-B4A7-9B9F3BE318E2}"/>
              </a:ext>
            </a:extLst>
          </p:cNvPr>
          <p:cNvSpPr txBox="1"/>
          <p:nvPr/>
        </p:nvSpPr>
        <p:spPr>
          <a:xfrm>
            <a:off x="4218004" y="2092334"/>
            <a:ext cx="434847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</a:t>
            </a:r>
            <a:r>
              <a:rPr lang="pt-BR" b="1" dirty="0" err="1"/>
              <a:t>css</a:t>
            </a:r>
            <a:r>
              <a:rPr lang="pt-BR" b="1" dirty="0"/>
              <a:t>("font-size","1.2em") </a:t>
            </a:r>
            <a:r>
              <a:rPr lang="pt-BR" dirty="0"/>
              <a:t>define o tamanho da fonte do texto.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853696" y="867107"/>
            <a:ext cx="149663" cy="18218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B289F73-6CB3-48D6-9F06-67B5F39A6178}"/>
              </a:ext>
            </a:extLst>
          </p:cNvPr>
          <p:cNvSpPr/>
          <p:nvPr/>
        </p:nvSpPr>
        <p:spPr>
          <a:xfrm rot="16200000">
            <a:off x="1853696" y="1437765"/>
            <a:ext cx="149663" cy="18218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92016F1D-BAA9-4952-B226-488DF354E37F}"/>
              </a:ext>
            </a:extLst>
          </p:cNvPr>
          <p:cNvSpPr/>
          <p:nvPr/>
        </p:nvSpPr>
        <p:spPr>
          <a:xfrm rot="16200000">
            <a:off x="1853696" y="2377955"/>
            <a:ext cx="149663" cy="18218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84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3778132" y="-1257839"/>
            <a:ext cx="45719" cy="549458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2FB18533-E1D2-4283-A717-54ED5ECF4B61}"/>
              </a:ext>
            </a:extLst>
          </p:cNvPr>
          <p:cNvSpPr/>
          <p:nvPr/>
        </p:nvSpPr>
        <p:spPr>
          <a:xfrm rot="16200000">
            <a:off x="1831345" y="1239554"/>
            <a:ext cx="45722" cy="160101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A73C1D36-09F2-43A6-940B-61205A604E7F}"/>
              </a:ext>
            </a:extLst>
          </p:cNvPr>
          <p:cNvSpPr/>
          <p:nvPr/>
        </p:nvSpPr>
        <p:spPr>
          <a:xfrm rot="16200000">
            <a:off x="1875589" y="2180995"/>
            <a:ext cx="45719" cy="168950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122689A4-E7AD-4159-9300-BAF21AB713BC}"/>
              </a:ext>
            </a:extLst>
          </p:cNvPr>
          <p:cNvSpPr/>
          <p:nvPr/>
        </p:nvSpPr>
        <p:spPr>
          <a:xfrm rot="16200000">
            <a:off x="1801845" y="2849591"/>
            <a:ext cx="45722" cy="145353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3B71E7-FA73-4338-9FCD-7440FC12BEE1}"/>
              </a:ext>
            </a:extLst>
          </p:cNvPr>
          <p:cNvSpPr txBox="1"/>
          <p:nvPr/>
        </p:nvSpPr>
        <p:spPr>
          <a:xfrm>
            <a:off x="3439415" y="3105834"/>
            <a:ext cx="375599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As vírgulas funcionam como um separador e indicam que novos elementos e novas série de comandos vão começar.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7173E03-BACD-4706-92C0-838E34933CBC}"/>
              </a:ext>
            </a:extLst>
          </p:cNvPr>
          <p:cNvSpPr/>
          <p:nvPr/>
        </p:nvSpPr>
        <p:spPr>
          <a:xfrm>
            <a:off x="947847" y="1753902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4E6E17-57B2-4419-84D8-11B33D06E64F}"/>
              </a:ext>
            </a:extLst>
          </p:cNvPr>
          <p:cNvSpPr/>
          <p:nvPr/>
        </p:nvSpPr>
        <p:spPr>
          <a:xfrm>
            <a:off x="947848" y="2284340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FBED70-6A46-4A35-8176-C693F30ECE77}"/>
              </a:ext>
            </a:extLst>
          </p:cNvPr>
          <p:cNvSpPr/>
          <p:nvPr/>
        </p:nvSpPr>
        <p:spPr>
          <a:xfrm>
            <a:off x="947847" y="2697812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55B7B33-8CB3-4FF3-B67A-707FB1B7B55A}"/>
              </a:ext>
            </a:extLst>
          </p:cNvPr>
          <p:cNvSpPr/>
          <p:nvPr/>
        </p:nvSpPr>
        <p:spPr>
          <a:xfrm>
            <a:off x="947846" y="3680703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CECCF11-AD91-45CC-B907-5908097816B4}"/>
              </a:ext>
            </a:extLst>
          </p:cNvPr>
          <p:cNvSpPr/>
          <p:nvPr/>
        </p:nvSpPr>
        <p:spPr>
          <a:xfrm>
            <a:off x="947846" y="4376491"/>
            <a:ext cx="300185" cy="188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1D44155-84BF-4811-A64D-CA21FA9EA7E1}"/>
              </a:ext>
            </a:extLst>
          </p:cNvPr>
          <p:cNvSpPr/>
          <p:nvPr/>
        </p:nvSpPr>
        <p:spPr>
          <a:xfrm>
            <a:off x="947846" y="4976133"/>
            <a:ext cx="300185" cy="1009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60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7410734" y="1140807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newTextInput</a:t>
            </a:r>
            <a:r>
              <a:rPr lang="pt-BR" b="1" dirty="0"/>
              <a:t>() </a:t>
            </a:r>
            <a:r>
              <a:rPr lang="pt-BR" dirty="0"/>
              <a:t>cria uma caixa de texto e o comando </a:t>
            </a:r>
            <a:r>
              <a:rPr lang="pt-BR" b="1" dirty="0"/>
              <a:t>.print() </a:t>
            </a:r>
            <a:r>
              <a:rPr lang="pt-BR" dirty="0"/>
              <a:t>imprime a caixa na tela.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08F902F8-5C95-4902-A30D-EA052D6F1385}"/>
              </a:ext>
            </a:extLst>
          </p:cNvPr>
          <p:cNvSpPr/>
          <p:nvPr/>
        </p:nvSpPr>
        <p:spPr>
          <a:xfrm rot="16200000">
            <a:off x="1676515" y="1860608"/>
            <a:ext cx="133123" cy="14668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749033" y="2798604"/>
            <a:ext cx="71907" cy="15506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99F5E8-88BB-4C09-A6DA-950721243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8" t="38790" r="43750" b="42139"/>
          <a:stretch/>
        </p:blipFill>
        <p:spPr>
          <a:xfrm>
            <a:off x="3301908" y="2302742"/>
            <a:ext cx="3214048" cy="1307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10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474783" y="3105834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newButton</a:t>
            </a:r>
            <a:r>
              <a:rPr lang="pt-BR" b="1" dirty="0"/>
              <a:t>() </a:t>
            </a:r>
            <a:r>
              <a:rPr lang="pt-BR" dirty="0"/>
              <a:t>cria um botão na tela.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737675" y="3204481"/>
            <a:ext cx="52252" cy="15506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D0A58A76-14B6-4D59-8AE2-2BF3981FCBC8}"/>
              </a:ext>
            </a:extLst>
          </p:cNvPr>
          <p:cNvSpPr/>
          <p:nvPr/>
        </p:nvSpPr>
        <p:spPr>
          <a:xfrm rot="16200000">
            <a:off x="1263853" y="4118085"/>
            <a:ext cx="45719" cy="596495"/>
          </a:xfrm>
          <a:prstGeom prst="leftBrac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C006BB-0DA3-4FA3-9285-D5B0442DFAD9}"/>
              </a:ext>
            </a:extLst>
          </p:cNvPr>
          <p:cNvSpPr txBox="1"/>
          <p:nvPr/>
        </p:nvSpPr>
        <p:spPr>
          <a:xfrm>
            <a:off x="7806519" y="2967335"/>
            <a:ext cx="375599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 err="1"/>
              <a:t>wait</a:t>
            </a:r>
            <a:r>
              <a:rPr lang="pt-BR" b="1" dirty="0"/>
              <a:t>() </a:t>
            </a:r>
            <a:r>
              <a:rPr lang="pt-BR" dirty="0"/>
              <a:t>aguarda até que o botão seja clicado para então executar os próximos comandos.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B2A1AA-5BB9-44E0-A658-E8C292FCC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3" t="57203" r="61940" b="37620"/>
          <a:stretch/>
        </p:blipFill>
        <p:spPr>
          <a:xfrm>
            <a:off x="4977464" y="4005943"/>
            <a:ext cx="750627" cy="354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5719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884583" y="4548117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elemento </a:t>
            </a:r>
            <a:r>
              <a:rPr lang="pt-BR" b="1" dirty="0" err="1"/>
              <a:t>newVar</a:t>
            </a:r>
            <a:r>
              <a:rPr lang="pt-BR" b="1" dirty="0"/>
              <a:t>() </a:t>
            </a:r>
            <a:r>
              <a:rPr lang="pt-BR" dirty="0"/>
              <a:t>cria uma variável para receber informações dos participantes.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484033" y="4194057"/>
            <a:ext cx="45719" cy="9606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D59A0EEE-299B-4754-809F-8A6E8EF0F6C4}"/>
              </a:ext>
            </a:extLst>
          </p:cNvPr>
          <p:cNvSpPr/>
          <p:nvPr/>
        </p:nvSpPr>
        <p:spPr>
          <a:xfrm rot="16200000">
            <a:off x="1533412" y="4687602"/>
            <a:ext cx="45720" cy="105941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17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0D044B-C08B-4006-B9EF-1CC563ED5994}"/>
              </a:ext>
            </a:extLst>
          </p:cNvPr>
          <p:cNvSpPr txBox="1"/>
          <p:nvPr/>
        </p:nvSpPr>
        <p:spPr>
          <a:xfrm>
            <a:off x="3776241" y="2828835"/>
            <a:ext cx="394839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global() </a:t>
            </a:r>
            <a:r>
              <a:rPr lang="pt-BR" dirty="0"/>
              <a:t>torna a variável global. Essas variáveis poderão ser recuperadas em outras partes do script.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7A51662-9BC3-46B3-AEC6-A0CCED2361DE}"/>
              </a:ext>
            </a:extLst>
          </p:cNvPr>
          <p:cNvSpPr/>
          <p:nvPr/>
        </p:nvSpPr>
        <p:spPr>
          <a:xfrm rot="16200000">
            <a:off x="1348219" y="4463633"/>
            <a:ext cx="45720" cy="6541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5AB64D80-5378-44FE-A5AB-78C8430FE91B}"/>
              </a:ext>
            </a:extLst>
          </p:cNvPr>
          <p:cNvSpPr/>
          <p:nvPr/>
        </p:nvSpPr>
        <p:spPr>
          <a:xfrm rot="16200000">
            <a:off x="1348219" y="5025335"/>
            <a:ext cx="45720" cy="6541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EA5A146-6632-45F7-947D-CAD07644C4DA}"/>
              </a:ext>
            </a:extLst>
          </p:cNvPr>
          <p:cNvSpPr/>
          <p:nvPr/>
        </p:nvSpPr>
        <p:spPr>
          <a:xfrm rot="16200000">
            <a:off x="2027487" y="3942208"/>
            <a:ext cx="45719" cy="2012725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DA6F651C-E3F0-43F2-B104-0FCF063D5027}"/>
              </a:ext>
            </a:extLst>
          </p:cNvPr>
          <p:cNvSpPr/>
          <p:nvPr/>
        </p:nvSpPr>
        <p:spPr>
          <a:xfrm rot="16200000">
            <a:off x="2027487" y="4481949"/>
            <a:ext cx="45719" cy="2012725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512136-7D6E-4B36-AAE7-0A55B0E9128A}"/>
              </a:ext>
            </a:extLst>
          </p:cNvPr>
          <p:cNvSpPr txBox="1"/>
          <p:nvPr/>
        </p:nvSpPr>
        <p:spPr>
          <a:xfrm>
            <a:off x="4012806" y="4371265"/>
            <a:ext cx="351942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.set(</a:t>
            </a:r>
            <a:r>
              <a:rPr lang="pt-BR" b="1" dirty="0" err="1"/>
              <a:t>getTextInput</a:t>
            </a:r>
            <a:r>
              <a:rPr lang="pt-BR" b="1" dirty="0"/>
              <a:t>())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/>
              <a:t>grava o conteúdo de texto digitado pelo participante.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8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Antes de começar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4242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Certifique-se de que você já baixou a pasta com os materiais no repositório do GitHub: </a:t>
            </a:r>
            <a:r>
              <a:rPr lang="pt-BR" sz="2400" dirty="0">
                <a:hlinkClick r:id="rId2"/>
              </a:rPr>
              <a:t>https://github.com/julia-greco/Minicurso_PCIbex</a:t>
            </a: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Descompacte a pasta “</a:t>
            </a:r>
            <a:r>
              <a:rPr lang="pt-BR" sz="2400" b="1" dirty="0" err="1"/>
              <a:t>Minicurso_PCIbex</a:t>
            </a:r>
            <a:r>
              <a:rPr lang="pt-BR" sz="2400" b="1" dirty="0"/>
              <a:t>-master</a:t>
            </a:r>
            <a:r>
              <a:rPr lang="pt-BR" sz="2400" dirty="0"/>
              <a:t>”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Vamos usar hoje a pasta “</a:t>
            </a:r>
            <a:r>
              <a:rPr lang="pt-BR" sz="2400" b="1" dirty="0"/>
              <a:t>Aula 2/Leitura Automonitorada</a:t>
            </a:r>
            <a:r>
              <a:rPr lang="pt-BR" sz="2400" dirty="0"/>
              <a:t>”</a:t>
            </a:r>
          </a:p>
        </p:txBody>
      </p:sp>
      <p:pic>
        <p:nvPicPr>
          <p:cNvPr id="2050" name="Picture 2" descr="CURSO PREPARATÓRIO PARA CEFET - IFMT DO PROF. CÁSSIO Contato : 3666-1536,  99238-6435, 99271-2045: LEMBRETE IMPORTANTE!">
            <a:extLst>
              <a:ext uri="{FF2B5EF4-FFF2-40B4-BE49-F238E27FC236}">
                <a16:creationId xmlns:a16="http://schemas.microsoft.com/office/drawing/2014/main" id="{FC831F26-8F9E-49CE-8C10-935D47E0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" y="286603"/>
            <a:ext cx="1804737" cy="12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E4266A-4324-45BD-B7D6-C484247B5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3160" r="11047" b="5400"/>
          <a:stretch/>
        </p:blipFill>
        <p:spPr>
          <a:xfrm>
            <a:off x="184245" y="122830"/>
            <a:ext cx="11823510" cy="6182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907F833-FE8B-48C4-A9BC-E6E4BDF5A21F}"/>
              </a:ext>
            </a:extLst>
          </p:cNvPr>
          <p:cNvSpPr/>
          <p:nvPr/>
        </p:nvSpPr>
        <p:spPr>
          <a:xfrm>
            <a:off x="3916447" y="4590647"/>
            <a:ext cx="4259180" cy="920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parênteses </a:t>
            </a:r>
            <a:r>
              <a:rPr lang="pt-BR" b="1" dirty="0">
                <a:solidFill>
                  <a:schemeClr val="tx1"/>
                </a:solidFill>
              </a:rPr>
              <a:t>)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na linha 38 fecha o elemento </a:t>
            </a:r>
            <a:r>
              <a:rPr lang="pt-BR" b="1" dirty="0">
                <a:solidFill>
                  <a:schemeClr val="tx1"/>
                </a:solidFill>
              </a:rPr>
              <a:t>newTrial() </a:t>
            </a:r>
            <a:r>
              <a:rPr lang="pt-BR" dirty="0">
                <a:solidFill>
                  <a:schemeClr val="tx1"/>
                </a:solidFill>
              </a:rPr>
              <a:t>iniciado na linha 5.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42F231-7AB2-41F5-AEC2-797754665E84}"/>
              </a:ext>
            </a:extLst>
          </p:cNvPr>
          <p:cNvSpPr/>
          <p:nvPr/>
        </p:nvSpPr>
        <p:spPr>
          <a:xfrm>
            <a:off x="673769" y="5606716"/>
            <a:ext cx="372979" cy="16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30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4BDE25-3395-4748-9FAF-C86EC2A2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17214" r="1346" b="7671"/>
          <a:stretch/>
        </p:blipFill>
        <p:spPr>
          <a:xfrm>
            <a:off x="104335" y="129015"/>
            <a:ext cx="11983329" cy="5285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44C6DB3-BE02-49DB-A6C1-9D5BD7D73CC8}"/>
              </a:ext>
            </a:extLst>
          </p:cNvPr>
          <p:cNvSpPr txBox="1"/>
          <p:nvPr/>
        </p:nvSpPr>
        <p:spPr>
          <a:xfrm>
            <a:off x="3277931" y="3429000"/>
            <a:ext cx="447040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Antes passarmos para a próxima tela, nós adicionamos o comando </a:t>
            </a:r>
            <a:r>
              <a:rPr lang="pt-BR" b="1" dirty="0"/>
              <a:t>.log() </a:t>
            </a:r>
            <a:r>
              <a:rPr lang="pt-BR" dirty="0"/>
              <a:t>para enviar os dados fornecidos pelo participante para o arquivo de "resultados".</a:t>
            </a: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6A1DE349-09A1-432D-902D-0BC2714925FD}"/>
              </a:ext>
            </a:extLst>
          </p:cNvPr>
          <p:cNvSpPr/>
          <p:nvPr/>
        </p:nvSpPr>
        <p:spPr>
          <a:xfrm rot="16200000">
            <a:off x="921407" y="4388795"/>
            <a:ext cx="45719" cy="28316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47073CE1-F139-4901-B285-797861209BDC}"/>
              </a:ext>
            </a:extLst>
          </p:cNvPr>
          <p:cNvSpPr/>
          <p:nvPr/>
        </p:nvSpPr>
        <p:spPr>
          <a:xfrm rot="16200000">
            <a:off x="905675" y="4550498"/>
            <a:ext cx="77182" cy="28316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F7FB7F-80F3-4591-A183-43127A469A1F}"/>
              </a:ext>
            </a:extLst>
          </p:cNvPr>
          <p:cNvSpPr txBox="1"/>
          <p:nvPr/>
        </p:nvSpPr>
        <p:spPr>
          <a:xfrm>
            <a:off x="8060405" y="3717903"/>
            <a:ext cx="341553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Acrescentar um ponto e vírgula após o parênteses na linha 43 é opcional.</a:t>
            </a:r>
          </a:p>
        </p:txBody>
      </p:sp>
    </p:spTree>
    <p:extLst>
      <p:ext uri="{BB962C8B-B14F-4D97-AF65-F5344CB8AC3E}">
        <p14:creationId xmlns:p14="http://schemas.microsoft.com/office/powerpoint/2010/main" val="1535696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1) Tela de boas-vindas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834037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 para vermos como ficou a tela de boas-vindas!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cs typeface="Courier New" panose="02070309020205020404" pitchFamily="49" charset="0"/>
                <a:hlinkClick r:id="rId2"/>
              </a:rPr>
              <a:t>https://expt.pcibex.net/ibexexps/minicursolec/la_tela_boas_vindas/experiment.html</a:t>
            </a: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8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2) Instruções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6449E1C-B5D4-49F8-AE7E-3A94A54F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 Agora vamos criar uma tela com instruções do experimento: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AF1ED1-1FBC-4671-8932-E9F079506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19283" r="22138" b="40697"/>
          <a:stretch/>
        </p:blipFill>
        <p:spPr>
          <a:xfrm>
            <a:off x="2570747" y="2622884"/>
            <a:ext cx="705050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1586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e selecionem o arquivo “</a:t>
            </a:r>
            <a:r>
              <a:rPr lang="pt-BR" sz="2000" b="1" dirty="0" err="1"/>
              <a:t>script_leitura_</a:t>
            </a:r>
            <a:r>
              <a:rPr lang="pt-BR" b="1" dirty="0" err="1"/>
              <a:t>instrucoes</a:t>
            </a:r>
            <a:r>
              <a:rPr lang="pt-BR" dirty="0"/>
              <a:t>”  </a:t>
            </a:r>
          </a:p>
        </p:txBody>
      </p:sp>
    </p:spTree>
    <p:extLst>
      <p:ext uri="{BB962C8B-B14F-4D97-AF65-F5344CB8AC3E}">
        <p14:creationId xmlns:p14="http://schemas.microsoft.com/office/powerpoint/2010/main" val="2221124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Cliquem em OK e abram e em seguida cliquem no arquivo “main.js”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D5A1C7-0A0D-4942-9E30-EAEBF5A06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1" t="13315" r="19419" b="14258"/>
          <a:stretch/>
        </p:blipFill>
        <p:spPr>
          <a:xfrm>
            <a:off x="3304953" y="2379948"/>
            <a:ext cx="5582093" cy="3891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844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3102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have Esquerda 2">
            <a:extLst>
              <a:ext uri="{FF2B5EF4-FFF2-40B4-BE49-F238E27FC236}">
                <a16:creationId xmlns:a16="http://schemas.microsoft.com/office/drawing/2014/main" id="{2836B2CB-6C66-47CA-B3D1-A76C17F542DA}"/>
              </a:ext>
            </a:extLst>
          </p:cNvPr>
          <p:cNvSpPr/>
          <p:nvPr/>
        </p:nvSpPr>
        <p:spPr>
          <a:xfrm rot="16200000">
            <a:off x="1100875" y="3210722"/>
            <a:ext cx="112083" cy="54863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FDBED972-F469-4D71-9F78-F0FA87EC9ED2}"/>
              </a:ext>
            </a:extLst>
          </p:cNvPr>
          <p:cNvSpPr/>
          <p:nvPr/>
        </p:nvSpPr>
        <p:spPr>
          <a:xfrm rot="16200000">
            <a:off x="1100876" y="3848150"/>
            <a:ext cx="112081" cy="5486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7F5A8CD3-20AC-45EC-BFCC-86DB1D02680E}"/>
              </a:ext>
            </a:extLst>
          </p:cNvPr>
          <p:cNvSpPr/>
          <p:nvPr/>
        </p:nvSpPr>
        <p:spPr>
          <a:xfrm rot="16200000">
            <a:off x="1100877" y="4485577"/>
            <a:ext cx="112081" cy="5486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2955543" y="4066428"/>
            <a:ext cx="37559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comando </a:t>
            </a:r>
            <a:r>
              <a:rPr lang="pt-BR" b="1" dirty="0"/>
              <a:t>.center() </a:t>
            </a:r>
            <a:r>
              <a:rPr lang="pt-BR" dirty="0"/>
              <a:t>centraliza o elementos de texto (</a:t>
            </a:r>
            <a:r>
              <a:rPr lang="pt-BR" dirty="0" err="1"/>
              <a:t>newText</a:t>
            </a:r>
            <a:r>
              <a:rPr lang="pt-BR" dirty="0"/>
              <a:t>) e o botão (</a:t>
            </a:r>
            <a:r>
              <a:rPr lang="pt-BR" dirty="0" err="1"/>
              <a:t>newButton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7094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3224248" y="2101782"/>
            <a:ext cx="375599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Os códigos de HTML </a:t>
            </a:r>
            <a:r>
              <a:rPr lang="pt-BR" b="1" dirty="0"/>
              <a:t>&lt;p&gt;</a:t>
            </a:r>
            <a:r>
              <a:rPr lang="pt-BR" dirty="0"/>
              <a:t> e </a:t>
            </a:r>
            <a:r>
              <a:rPr lang="pt-BR" b="1" dirty="0"/>
              <a:t>&lt;/p&gt;</a:t>
            </a:r>
          </a:p>
          <a:p>
            <a:pPr algn="ctr"/>
            <a:r>
              <a:rPr lang="pt-BR" dirty="0"/>
              <a:t>indicam parágrafo.</a:t>
            </a:r>
            <a:endParaRPr lang="pt-BR" b="1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0CA971-B945-4C39-A436-8A7F05B8066C}"/>
              </a:ext>
            </a:extLst>
          </p:cNvPr>
          <p:cNvSpPr/>
          <p:nvPr/>
        </p:nvSpPr>
        <p:spPr>
          <a:xfrm>
            <a:off x="1323974" y="3019425"/>
            <a:ext cx="333375" cy="31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812B00-C78A-4FDE-A7E8-08573E0C2E11}"/>
              </a:ext>
            </a:extLst>
          </p:cNvPr>
          <p:cNvSpPr/>
          <p:nvPr/>
        </p:nvSpPr>
        <p:spPr>
          <a:xfrm>
            <a:off x="7829549" y="2981325"/>
            <a:ext cx="333375" cy="31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24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3224247" y="2101782"/>
            <a:ext cx="480081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Os códigos de HMTL </a:t>
            </a:r>
            <a:r>
              <a:rPr lang="pt-BR" b="1" dirty="0"/>
              <a:t>&lt;</a:t>
            </a:r>
            <a:r>
              <a:rPr lang="pt-BR" b="1" dirty="0" err="1"/>
              <a:t>strong</a:t>
            </a:r>
            <a:r>
              <a:rPr lang="pt-BR" b="1" dirty="0"/>
              <a:t>&gt;</a:t>
            </a:r>
            <a:r>
              <a:rPr lang="pt-BR" dirty="0"/>
              <a:t> e </a:t>
            </a:r>
            <a:r>
              <a:rPr lang="pt-BR" b="1" dirty="0"/>
              <a:t>&lt;/</a:t>
            </a:r>
            <a:r>
              <a:rPr lang="pt-BR" b="1" dirty="0" err="1"/>
              <a:t>strong</a:t>
            </a:r>
            <a:r>
              <a:rPr lang="pt-BR" b="1" dirty="0"/>
              <a:t>&gt;</a:t>
            </a:r>
          </a:p>
          <a:p>
            <a:pPr algn="ctr"/>
            <a:r>
              <a:rPr lang="pt-BR" dirty="0"/>
              <a:t>colocam o texto em negrito.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0CA971-B945-4C39-A436-8A7F05B8066C}"/>
              </a:ext>
            </a:extLst>
          </p:cNvPr>
          <p:cNvSpPr/>
          <p:nvPr/>
        </p:nvSpPr>
        <p:spPr>
          <a:xfrm>
            <a:off x="2308123" y="3731341"/>
            <a:ext cx="479322" cy="20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B3381BC-CD3D-45E0-B72D-3B6455127EFA}"/>
              </a:ext>
            </a:extLst>
          </p:cNvPr>
          <p:cNvSpPr/>
          <p:nvPr/>
        </p:nvSpPr>
        <p:spPr>
          <a:xfrm>
            <a:off x="3554361" y="3731341"/>
            <a:ext cx="563983" cy="20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Criando um script para experimento de Leitura Automonitorada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832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88E701-709E-4502-B5C7-71BACF8D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12917" r="1381" b="7841"/>
          <a:stretch/>
        </p:blipFill>
        <p:spPr>
          <a:xfrm>
            <a:off x="200167" y="163773"/>
            <a:ext cx="11791666" cy="5431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have Esquerda 2">
            <a:extLst>
              <a:ext uri="{FF2B5EF4-FFF2-40B4-BE49-F238E27FC236}">
                <a16:creationId xmlns:a16="http://schemas.microsoft.com/office/drawing/2014/main" id="{2836B2CB-6C66-47CA-B3D1-A76C17F542DA}"/>
              </a:ext>
            </a:extLst>
          </p:cNvPr>
          <p:cNvSpPr/>
          <p:nvPr/>
        </p:nvSpPr>
        <p:spPr>
          <a:xfrm rot="16200000">
            <a:off x="3917717" y="2838328"/>
            <a:ext cx="192324" cy="98902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FDBED972-F469-4D71-9F78-F0FA87EC9ED2}"/>
              </a:ext>
            </a:extLst>
          </p:cNvPr>
          <p:cNvSpPr/>
          <p:nvPr/>
        </p:nvSpPr>
        <p:spPr>
          <a:xfrm rot="16200000">
            <a:off x="7202092" y="2745853"/>
            <a:ext cx="94556" cy="115644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D28C1A-CA46-4CDF-8078-DEC0C960FB48}"/>
              </a:ext>
            </a:extLst>
          </p:cNvPr>
          <p:cNvSpPr txBox="1"/>
          <p:nvPr/>
        </p:nvSpPr>
        <p:spPr>
          <a:xfrm>
            <a:off x="3376648" y="844482"/>
            <a:ext cx="375599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PCIBEX não reconhece os sinais diacríticos.</a:t>
            </a:r>
          </a:p>
          <a:p>
            <a:pPr algn="ctr"/>
            <a:r>
              <a:rPr lang="pt-BR" dirty="0"/>
              <a:t>Um solução é usar códigos de HTML UTF-8 ao digitar o texto no editor de script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DBB49F-7101-45C2-80F0-AE3FD99615CE}"/>
              </a:ext>
            </a:extLst>
          </p:cNvPr>
          <p:cNvSpPr txBox="1"/>
          <p:nvPr/>
        </p:nvSpPr>
        <p:spPr>
          <a:xfrm>
            <a:off x="7318995" y="844482"/>
            <a:ext cx="375599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Um outra solução que não será abordada no escopo desse curso é editar o script externamente (no GitHub ou programa R, por exemplo)</a:t>
            </a:r>
          </a:p>
        </p:txBody>
      </p:sp>
    </p:spTree>
    <p:extLst>
      <p:ext uri="{BB962C8B-B14F-4D97-AF65-F5344CB8AC3E}">
        <p14:creationId xmlns:p14="http://schemas.microsoft.com/office/powerpoint/2010/main" val="4252670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Códigos de HTML UTF-8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51906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Lista completa: </a:t>
            </a:r>
            <a:r>
              <a:rPr lang="pt-BR" sz="2400" dirty="0">
                <a:cs typeface="Courier New" panose="02070309020205020404" pitchFamily="49" charset="0"/>
                <a:hlinkClick r:id="rId2"/>
              </a:rPr>
              <a:t>https://www.w3schools.com/charsets/ref_html_entities_4.asp</a:t>
            </a:r>
            <a:endParaRPr lang="pt-BR" sz="2400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7685CFAA-8809-4E9D-84A6-C91CB001E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65707"/>
              </p:ext>
            </p:extLst>
          </p:nvPr>
        </p:nvGraphicFramePr>
        <p:xfrm>
          <a:off x="2812270" y="2899610"/>
          <a:ext cx="6567459" cy="243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773">
                  <a:extLst>
                    <a:ext uri="{9D8B030D-6E8A-4147-A177-3AD203B41FA5}">
                      <a16:colId xmlns:a16="http://schemas.microsoft.com/office/drawing/2014/main" val="2379389026"/>
                    </a:ext>
                  </a:extLst>
                </a:gridCol>
                <a:gridCol w="4751686">
                  <a:extLst>
                    <a:ext uri="{9D8B030D-6E8A-4147-A177-3AD203B41FA5}">
                      <a16:colId xmlns:a16="http://schemas.microsoft.com/office/drawing/2014/main" val="1881234818"/>
                    </a:ext>
                  </a:extLst>
                </a:gridCol>
              </a:tblGrid>
              <a:tr h="519735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Caractere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Código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489158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ç / 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</a:t>
                      </a:r>
                      <a:r>
                        <a:rPr lang="pt-BR" sz="2000" dirty="0" err="1"/>
                        <a:t>ccedil</a:t>
                      </a:r>
                      <a:r>
                        <a:rPr lang="pt-BR" sz="2000" dirty="0"/>
                        <a:t>; / 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Ccedil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504985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é / 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eacute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/ 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Eacute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078019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Ê / 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&amp;</a:t>
                      </a:r>
                      <a:r>
                        <a:rPr lang="pt-BR" sz="2000" dirty="0" err="1"/>
                        <a:t>ecirc</a:t>
                      </a:r>
                      <a:r>
                        <a:rPr lang="pt-BR" sz="2000" dirty="0"/>
                        <a:t>; / &amp;</a:t>
                      </a:r>
                      <a:r>
                        <a:rPr lang="pt-BR" sz="2000" dirty="0" err="1"/>
                        <a:t>Ecirc</a:t>
                      </a:r>
                      <a:r>
                        <a:rPr lang="pt-BR" sz="2000" dirty="0"/>
                        <a:t>;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44063"/>
                  </a:ext>
                </a:extLst>
              </a:tr>
              <a:tr h="47766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ã / 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atilde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/ &amp;</a:t>
                      </a:r>
                      <a:r>
                        <a:rPr lang="pt-BR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Atilde</a:t>
                      </a:r>
                      <a:r>
                        <a:rPr lang="pt-B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3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353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2) Instruções da tarefa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 para vermos como ficou a tela de boas-vindas junto com as instruções: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cs typeface="Courier New" panose="02070309020205020404" pitchFamily="49" charset="0"/>
                <a:hlinkClick r:id="rId2"/>
              </a:rPr>
              <a:t>https://expt.pcibex.net/ibexexps/minicursolec/la_tela_instrucoes/experiment.html</a:t>
            </a:r>
            <a:endParaRPr lang="pt-BR" sz="2400" dirty="0">
              <a:cs typeface="Courier New" panose="02070309020205020404" pitchFamily="49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6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4)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Nesta parte da tarefa, o participante verá uma sequência de 4 sentenças.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Cada sentença é seguida de uma pergunta de compreensão do tipo sim ou não.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b="1" u="sng" dirty="0"/>
              <a:t>Observação</a:t>
            </a:r>
            <a:r>
              <a:rPr lang="pt-BR" sz="2400" dirty="0"/>
              <a:t>: a parte de treino segue os mesmos comandos. Por isso, apresentaremos o script somente com a parte do experimento.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19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e selecionem o arquivo “</a:t>
            </a:r>
            <a:r>
              <a:rPr lang="pt-BR" sz="2000" b="1" dirty="0" err="1"/>
              <a:t>script_leitura</a:t>
            </a:r>
            <a:r>
              <a:rPr lang="pt-BR" sz="2000" b="1" dirty="0"/>
              <a:t>_ </a:t>
            </a:r>
            <a:r>
              <a:rPr lang="pt-BR" b="1" dirty="0"/>
              <a:t>experimento</a:t>
            </a:r>
            <a:r>
              <a:rPr lang="pt-BR" dirty="0"/>
              <a:t>”  </a:t>
            </a:r>
          </a:p>
        </p:txBody>
      </p:sp>
    </p:spTree>
    <p:extLst>
      <p:ext uri="{BB962C8B-B14F-4D97-AF65-F5344CB8AC3E}">
        <p14:creationId xmlns:p14="http://schemas.microsoft.com/office/powerpoint/2010/main" val="1440729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Na parte de </a:t>
            </a:r>
            <a:r>
              <a:rPr lang="pt-BR" sz="2400" b="1" dirty="0" err="1"/>
              <a:t>Resources</a:t>
            </a:r>
            <a:r>
              <a:rPr lang="pt-BR" sz="2400" dirty="0"/>
              <a:t>, precisaremos importar uma tabela.</a:t>
            </a:r>
          </a:p>
          <a:p>
            <a:pPr marL="0" indent="0" algn="just">
              <a:buNone/>
            </a:pPr>
            <a:r>
              <a:rPr lang="pt-BR" sz="2400" dirty="0"/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A97ADE-0196-46AE-B9BA-6A91BD062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6" t="10528" r="41903" b="45869"/>
          <a:stretch/>
        </p:blipFill>
        <p:spPr>
          <a:xfrm>
            <a:off x="3712355" y="2647663"/>
            <a:ext cx="4767290" cy="3043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0086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sz="2400" dirty="0"/>
              <a:t>Cliquem no símbolo de upload e selecionem o arquivo “</a:t>
            </a:r>
            <a:r>
              <a:rPr lang="pt-BR" sz="2400" b="1" dirty="0"/>
              <a:t>Itens</a:t>
            </a:r>
            <a:r>
              <a:rPr lang="pt-BR" sz="2400" dirty="0"/>
              <a:t>” na pasta </a:t>
            </a:r>
            <a:r>
              <a:rPr lang="pt-BR" sz="2400" i="1" dirty="0" err="1"/>
              <a:t>chunk_includes</a:t>
            </a:r>
            <a:endParaRPr lang="pt-BR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A97ADE-0196-46AE-B9BA-6A91BD062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6" t="10528" r="41903" b="45869"/>
          <a:stretch/>
        </p:blipFill>
        <p:spPr>
          <a:xfrm>
            <a:off x="3712355" y="2647663"/>
            <a:ext cx="4767290" cy="3043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5B5324-E521-4E31-A44D-DFF3C0F4C81A}"/>
              </a:ext>
            </a:extLst>
          </p:cNvPr>
          <p:cNvCxnSpPr>
            <a:cxnSpLocks/>
          </p:cNvCxnSpPr>
          <p:nvPr/>
        </p:nvCxnSpPr>
        <p:spPr>
          <a:xfrm flipV="1">
            <a:off x="6091989" y="5525766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977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Cliquem em OK. Em seguida cliquem no símbolo </a:t>
            </a:r>
            <a:r>
              <a:rPr lang="pt-BR" sz="2400" i="1" dirty="0" err="1"/>
              <a:t>rename</a:t>
            </a:r>
            <a:r>
              <a:rPr lang="pt-BR" sz="2400" dirty="0"/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27C206-04C4-4F5F-98A4-B9C409494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7" t="45570" r="43470" b="22773"/>
          <a:stretch/>
        </p:blipFill>
        <p:spPr>
          <a:xfrm>
            <a:off x="1097280" y="2944583"/>
            <a:ext cx="4449171" cy="216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30212FB-B0CB-402A-9A3F-4C4B79DAB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02" t="61066" r="62407" b="35549"/>
          <a:stretch/>
        </p:blipFill>
        <p:spPr>
          <a:xfrm>
            <a:off x="9116703" y="1845748"/>
            <a:ext cx="327547" cy="348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A94163-3EA6-4C8E-A8DD-AC220636B6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0" t="44315" r="43285" b="32239"/>
          <a:stretch/>
        </p:blipFill>
        <p:spPr>
          <a:xfrm>
            <a:off x="5817301" y="2944583"/>
            <a:ext cx="5338379" cy="21699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6E26CDF-E23E-41B1-B869-C89B54328C25}"/>
              </a:ext>
            </a:extLst>
          </p:cNvPr>
          <p:cNvCxnSpPr>
            <a:cxnSpLocks/>
          </p:cNvCxnSpPr>
          <p:nvPr/>
        </p:nvCxnSpPr>
        <p:spPr>
          <a:xfrm flipV="1">
            <a:off x="8275674" y="4770854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43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a 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Renomeie o arquivo “myTable.csv” para “Itens.csv” e cliquem em </a:t>
            </a:r>
            <a:r>
              <a:rPr lang="pt-BR" sz="2400" i="1" dirty="0" err="1"/>
              <a:t>rename</a:t>
            </a:r>
            <a:r>
              <a:rPr lang="pt-BR" sz="2400" dirty="0"/>
              <a:t>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6EA0B9-0DD2-4644-877F-5A26190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2" t="32830" r="42046" b="36923"/>
          <a:stretch/>
        </p:blipFill>
        <p:spPr>
          <a:xfrm>
            <a:off x="609309" y="3010486"/>
            <a:ext cx="4519028" cy="1976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5F876C-E69F-4739-A662-7A8ACA6B9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61" t="34242" r="41990" b="43749"/>
          <a:stretch/>
        </p:blipFill>
        <p:spPr>
          <a:xfrm>
            <a:off x="6288072" y="3010487"/>
            <a:ext cx="5022540" cy="19761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5BDE23C-8B09-4533-A791-7C0AAFD9E111}"/>
              </a:ext>
            </a:extLst>
          </p:cNvPr>
          <p:cNvCxnSpPr>
            <a:cxnSpLocks/>
          </p:cNvCxnSpPr>
          <p:nvPr/>
        </p:nvCxnSpPr>
        <p:spPr>
          <a:xfrm>
            <a:off x="5461563" y="4040781"/>
            <a:ext cx="479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58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845734"/>
            <a:ext cx="9937062" cy="4023360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Como teremos 4 frases experimentais no script, vamos criar uma tabela para evitarmos de ficar repetindo </a:t>
            </a:r>
            <a:r>
              <a:rPr lang="pt-BR" sz="2400" dirty="0" err="1"/>
              <a:t>newTrial</a:t>
            </a:r>
            <a:r>
              <a:rPr lang="pt-BR" sz="2400" dirty="0"/>
              <a:t>() e </a:t>
            </a:r>
            <a:r>
              <a:rPr lang="pt-BR" sz="2400" dirty="0" err="1"/>
              <a:t>newText</a:t>
            </a:r>
            <a:r>
              <a:rPr lang="pt-BR" sz="2400" dirty="0"/>
              <a:t>() ao longo do script.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A tabela deve ter o formato .</a:t>
            </a:r>
            <a:r>
              <a:rPr lang="pt-BR" sz="2400" dirty="0" err="1"/>
              <a:t>csv</a:t>
            </a:r>
            <a:r>
              <a:rPr lang="pt-BR" sz="2400" dirty="0"/>
              <a:t> (</a:t>
            </a:r>
            <a:r>
              <a:rPr lang="pt-BR" sz="2400" i="1" dirty="0" err="1"/>
              <a:t>comma-separated-values</a:t>
            </a:r>
            <a:r>
              <a:rPr lang="pt-BR" sz="2400" dirty="0"/>
              <a:t>).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Pode ser feita no bloco de notas (documento </a:t>
            </a:r>
            <a:r>
              <a:rPr lang="pt-BR" sz="2400" dirty="0" err="1"/>
              <a:t>txt</a:t>
            </a:r>
            <a:r>
              <a:rPr lang="pt-BR" sz="2400" dirty="0"/>
              <a:t>) ou no Excel.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Ao fazer a tabela no bloco de notas ou no Excel, é fundamental salvar com a codificação UTF-8. Isso resolve a questão dos diacríticos no PCIBEX.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b="1" u="sng" dirty="0"/>
              <a:t>Atenção</a:t>
            </a:r>
            <a:r>
              <a:rPr lang="pt-BR" sz="2400" dirty="0"/>
              <a:t>: depois que você importar a tabela no PCIBEX, não se deve fazer alterações na tabela dentro da plataforma, pois isso desconfigurará os diacríticos. 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0EC537-08D2-49A6-B1DD-A33976B9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 O que é?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 Consiste em apresentar sentenças de forma </a:t>
            </a:r>
            <a:r>
              <a:rPr lang="pt-BR" sz="2400" dirty="0">
                <a:solidFill>
                  <a:schemeClr val="accent1"/>
                </a:solidFill>
              </a:rPr>
              <a:t>segmentada</a:t>
            </a:r>
            <a:r>
              <a:rPr lang="pt-BR" sz="2400" dirty="0"/>
              <a:t> (palavra por palavra, sintagma por sintagma).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  Para ler cada segmento da frase, o participante aperta um botão do teclado. O tempo gasto para ler cada segmento é registrado.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dirty="0">
                <a:solidFill>
                  <a:schemeClr val="accent1"/>
                </a:solidFill>
              </a:rPr>
              <a:t>Monitorada</a:t>
            </a:r>
            <a:r>
              <a:rPr lang="pt-BR" sz="2400" dirty="0"/>
              <a:t> (</a:t>
            </a:r>
            <a:r>
              <a:rPr lang="pt-BR" sz="2400" i="1" dirty="0"/>
              <a:t>self-</a:t>
            </a:r>
            <a:r>
              <a:rPr lang="pt-BR" sz="2400" i="1" dirty="0" err="1"/>
              <a:t>paced</a:t>
            </a:r>
            <a:r>
              <a:rPr lang="pt-BR" sz="2400" dirty="0"/>
              <a:t>): o participante controla o tempo e a velocidade da leitura.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É muito utilizada para estudar o processamento de sentenças com ambiguidades.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sz="2400" dirty="0"/>
              <a:t>O tempo de leitura é tomado como indicador de possíveis dificuldades de processamento.</a:t>
            </a:r>
          </a:p>
          <a:p>
            <a:pPr marL="201168" lvl="1" indent="0" algn="r">
              <a:buNone/>
            </a:pPr>
            <a:endParaRPr lang="pt-BR" sz="3000" dirty="0"/>
          </a:p>
          <a:p>
            <a:pPr lvl="1" algn="just">
              <a:buFont typeface="Wingdings" panose="05000000000000000000" pitchFamily="2" charset="2"/>
              <a:buChar char="§"/>
            </a:pPr>
            <a:endParaRPr lang="pt-BR" sz="3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B66D9D8-F018-44EB-A7A6-79F369523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27793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+mn-lt"/>
              </a:rPr>
              <a:t>Tarefa de Leitura Automonitorada </a:t>
            </a:r>
            <a:br>
              <a:rPr lang="pt-BR" sz="4000" b="1" dirty="0">
                <a:solidFill>
                  <a:schemeClr val="accent1"/>
                </a:solidFill>
                <a:latin typeface="+mn-lt"/>
              </a:rPr>
            </a:br>
            <a:r>
              <a:rPr lang="pt-BR" sz="4000" b="1" dirty="0">
                <a:solidFill>
                  <a:schemeClr val="accent1"/>
                </a:solidFill>
                <a:latin typeface="+mn-lt"/>
              </a:rPr>
              <a:t>(</a:t>
            </a:r>
            <a:r>
              <a:rPr lang="en-US" sz="4000" b="1" i="1" dirty="0">
                <a:solidFill>
                  <a:schemeClr val="accent1"/>
                </a:solidFill>
                <a:latin typeface="+mn-lt"/>
              </a:rPr>
              <a:t>Self-paced reading</a:t>
            </a:r>
            <a:r>
              <a:rPr lang="pt-BR" sz="4000" b="1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A4A68BA-C670-4415-B804-311CB075F31C}"/>
              </a:ext>
            </a:extLst>
          </p:cNvPr>
          <p:cNvSpPr/>
          <p:nvPr/>
        </p:nvSpPr>
        <p:spPr>
          <a:xfrm>
            <a:off x="7005710" y="5722890"/>
            <a:ext cx="447117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pt-BR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Rayner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 </a:t>
            </a:r>
            <a:r>
              <a:rPr lang="pt-BR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Clifton</a:t>
            </a: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2002; Jiang, 2012)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5201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845734"/>
            <a:ext cx="993706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Essa é a nossa tabela em formato .</a:t>
            </a:r>
            <a:r>
              <a:rPr lang="pt-BR" sz="2400" dirty="0" err="1"/>
              <a:t>csv</a:t>
            </a: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260684" y="2581275"/>
            <a:ext cx="11454063" cy="17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69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845734"/>
            <a:ext cx="993706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Vamos ver a tabela no Excel e aprender a salvar em .</a:t>
            </a:r>
            <a:r>
              <a:rPr lang="pt-BR" sz="2400" dirty="0" err="1"/>
              <a:t>csv</a:t>
            </a: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206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18" y="1737360"/>
            <a:ext cx="9937062" cy="413173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Se abrirmos a tabela dentro da plataforma do PCIBEX, teremos a seguinte exibição:</a:t>
            </a:r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67EE7D7-8B46-401F-A2AB-788C0DB93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" t="12964" r="1217" b="49152"/>
          <a:stretch/>
        </p:blipFill>
        <p:spPr>
          <a:xfrm>
            <a:off x="1292948" y="2665194"/>
            <a:ext cx="9788401" cy="258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0695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4) Experimento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Vamos voltar ao script. Cliquem no arquivo “main.js”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1C7E39-3373-4E0B-92DE-FFDC574AC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25897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514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6096000" y="718976"/>
            <a:ext cx="3814011" cy="87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</a:t>
            </a:r>
            <a:r>
              <a:rPr lang="pt-BR" b="1" dirty="0">
                <a:solidFill>
                  <a:schemeClr val="tx1"/>
                </a:solidFill>
              </a:rPr>
              <a:t>Template</a:t>
            </a:r>
            <a:r>
              <a:rPr lang="pt-BR" dirty="0">
                <a:solidFill>
                  <a:schemeClr val="tx1"/>
                </a:solidFill>
              </a:rPr>
              <a:t> indica o uso da tabela “Itens.csv", todas as linhas desse arquivo serão exibidas na tela.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DABB96-0BAA-46F3-80BD-FD46F0682B07}"/>
              </a:ext>
            </a:extLst>
          </p:cNvPr>
          <p:cNvSpPr/>
          <p:nvPr/>
        </p:nvSpPr>
        <p:spPr>
          <a:xfrm>
            <a:off x="6096000" y="1822783"/>
            <a:ext cx="3814011" cy="8783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função </a:t>
            </a:r>
            <a:r>
              <a:rPr lang="pt-BR" b="1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vai automaticamente apontar para cada linha da tabela “Itens.csv".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88070E1E-B1D0-4D49-BCDE-4587246DFED0}"/>
              </a:ext>
            </a:extLst>
          </p:cNvPr>
          <p:cNvSpPr/>
          <p:nvPr/>
        </p:nvSpPr>
        <p:spPr>
          <a:xfrm rot="16200000">
            <a:off x="1300025" y="128445"/>
            <a:ext cx="109696" cy="129075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B1B65BDA-1E47-43FF-BBF6-53C8B57E84C3}"/>
              </a:ext>
            </a:extLst>
          </p:cNvPr>
          <p:cNvSpPr/>
          <p:nvPr/>
        </p:nvSpPr>
        <p:spPr>
          <a:xfrm rot="16200000">
            <a:off x="1628638" y="152940"/>
            <a:ext cx="109698" cy="1795583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08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Dashed</a:t>
            </a:r>
            <a:r>
              <a:rPr lang="pt-BR" b="1" i="1" dirty="0">
                <a:solidFill>
                  <a:schemeClr val="accent1"/>
                </a:solidFill>
              </a:rPr>
              <a:t> </a:t>
            </a:r>
            <a:r>
              <a:rPr lang="pt-BR" b="1" i="1" dirty="0" err="1">
                <a:solidFill>
                  <a:schemeClr val="accent1"/>
                </a:solidFill>
              </a:rPr>
              <a:t>Sentence</a:t>
            </a:r>
            <a:endParaRPr lang="pt-BR" i="1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O PCIBEX tem um comando que segmenta as frases de forma automática: o </a:t>
            </a:r>
            <a:r>
              <a:rPr lang="pt-BR" sz="2400" b="1" i="1" dirty="0" err="1">
                <a:solidFill>
                  <a:schemeClr val="accent2"/>
                </a:solidFill>
              </a:rPr>
              <a:t>Dashed</a:t>
            </a:r>
            <a:r>
              <a:rPr lang="pt-BR" sz="2400" b="1" i="1" dirty="0">
                <a:solidFill>
                  <a:schemeClr val="accent2"/>
                </a:solidFill>
              </a:rPr>
              <a:t> </a:t>
            </a:r>
            <a:r>
              <a:rPr lang="pt-BR" sz="2400" b="1" i="1" dirty="0" err="1">
                <a:solidFill>
                  <a:schemeClr val="accent2"/>
                </a:solidFill>
              </a:rPr>
              <a:t>Sentence</a:t>
            </a:r>
            <a:r>
              <a:rPr lang="pt-BR" sz="24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Com esse comando, as frases aparecem como uma sequência de traços.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118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Dashed</a:t>
            </a:r>
            <a:r>
              <a:rPr lang="pt-BR" b="1" i="1" dirty="0">
                <a:solidFill>
                  <a:schemeClr val="accent1"/>
                </a:solidFill>
              </a:rPr>
              <a:t> </a:t>
            </a:r>
            <a:r>
              <a:rPr lang="pt-BR" b="1" i="1" dirty="0" err="1">
                <a:solidFill>
                  <a:schemeClr val="accent1"/>
                </a:solidFill>
              </a:rPr>
              <a:t>Sentence</a:t>
            </a:r>
            <a:endParaRPr lang="pt-BR" i="1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36C1F8-9321-4B3C-8E92-8E5138EDB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2" t="16124" r="24507" b="46314"/>
          <a:stretch/>
        </p:blipFill>
        <p:spPr>
          <a:xfrm>
            <a:off x="2641733" y="2217328"/>
            <a:ext cx="6908533" cy="3224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1332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5654841" y="876070"/>
            <a:ext cx="5522495" cy="4307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chemeClr val="tx1"/>
                </a:solidFill>
              </a:rPr>
              <a:t>DashedSentence</a:t>
            </a:r>
            <a:r>
              <a:rPr lang="pt-BR" dirty="0">
                <a:solidFill>
                  <a:schemeClr val="tx1"/>
                </a:solidFill>
              </a:rPr>
              <a:t>: segmenta automaticamente a frase dentro de {s: “...”}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O comando </a:t>
            </a:r>
            <a:r>
              <a:rPr lang="pt-BR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aponta para todas as linhas da coluna </a:t>
            </a:r>
            <a:r>
              <a:rPr lang="pt-BR" b="1" dirty="0">
                <a:solidFill>
                  <a:schemeClr val="tx1"/>
                </a:solidFill>
              </a:rPr>
              <a:t>Frase</a:t>
            </a:r>
            <a:r>
              <a:rPr lang="pt-BR" dirty="0">
                <a:solidFill>
                  <a:schemeClr val="tx1"/>
                </a:solidFill>
              </a:rPr>
              <a:t> da tabela “Itens.csv"  (ver a tabela)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.log()</a:t>
            </a:r>
            <a:r>
              <a:rPr lang="pt-BR" dirty="0">
                <a:solidFill>
                  <a:schemeClr val="tx1"/>
                </a:solidFill>
              </a:rPr>
              <a:t>: grava os resultados de reação de tempo de cada segmento da frase.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.</a:t>
            </a:r>
            <a:r>
              <a:rPr lang="pt-BR" b="1" dirty="0" err="1">
                <a:solidFill>
                  <a:schemeClr val="tx1"/>
                </a:solidFill>
              </a:rPr>
              <a:t>wait</a:t>
            </a:r>
            <a:r>
              <a:rPr lang="pt-BR" b="1" dirty="0">
                <a:solidFill>
                  <a:schemeClr val="tx1"/>
                </a:solidFill>
              </a:rPr>
              <a:t>()</a:t>
            </a:r>
            <a:r>
              <a:rPr lang="pt-BR" dirty="0">
                <a:solidFill>
                  <a:schemeClr val="tx1"/>
                </a:solidFill>
              </a:rPr>
              <a:t>: o segmento subsequente só aparecerá quando o participante apertar a tecla "espaço" do teclado.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.remove()</a:t>
            </a:r>
            <a:r>
              <a:rPr lang="pt-BR" dirty="0">
                <a:solidFill>
                  <a:schemeClr val="tx1"/>
                </a:solidFill>
              </a:rPr>
              <a:t>: o segmento anterior some da tela, dando lugar ao segmento subsequente.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49970" y="1094874"/>
            <a:ext cx="3449052" cy="78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0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399448" y="2565985"/>
            <a:ext cx="11454063" cy="1726029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1A69C5AA-F444-4977-85B2-BADF0DF34E42}"/>
              </a:ext>
            </a:extLst>
          </p:cNvPr>
          <p:cNvSpPr/>
          <p:nvPr/>
        </p:nvSpPr>
        <p:spPr>
          <a:xfrm>
            <a:off x="854964" y="2019759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378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4616055" y="1570120"/>
            <a:ext cx="4070745" cy="2009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comando </a:t>
            </a:r>
            <a:r>
              <a:rPr lang="pt-BR" b="1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aponta para todas as linhas da coluna </a:t>
            </a:r>
            <a:r>
              <a:rPr lang="pt-BR" b="1" dirty="0">
                <a:solidFill>
                  <a:schemeClr val="tx1"/>
                </a:solidFill>
              </a:rPr>
              <a:t>Pergunta</a:t>
            </a:r>
            <a:r>
              <a:rPr lang="pt-BR" dirty="0">
                <a:solidFill>
                  <a:schemeClr val="tx1"/>
                </a:solidFill>
              </a:rPr>
              <a:t> da tabela “Itens.csv" (ver a tabela)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Nos elementos de </a:t>
            </a:r>
            <a:r>
              <a:rPr lang="pt-BR" b="1" dirty="0" err="1">
                <a:solidFill>
                  <a:schemeClr val="tx1"/>
                </a:solidFill>
              </a:rPr>
              <a:t>newText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se encontram as opções de resposta para a pergunta.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842210" y="1900989"/>
            <a:ext cx="2502569" cy="1347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Partes básicas do script de um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pt-BR" sz="2400" dirty="0"/>
              <a:t>Tela de boas-vindas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Instruções da tarefa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Treino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Experimento</a:t>
            </a:r>
          </a:p>
          <a:p>
            <a:pPr marL="457200" indent="-457200">
              <a:buFont typeface="+mj-lt"/>
              <a:buAutoNum type="arabicParenR"/>
            </a:pPr>
            <a:r>
              <a:rPr lang="pt-BR" sz="2400" dirty="0"/>
              <a:t>Tela de final do experimento</a:t>
            </a:r>
          </a:p>
          <a:p>
            <a:pPr marL="457200" indent="-457200">
              <a:buFont typeface="+mj-lt"/>
              <a:buAutoNum type="arabicParenR"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ave Direita 1">
            <a:extLst>
              <a:ext uri="{FF2B5EF4-FFF2-40B4-BE49-F238E27FC236}">
                <a16:creationId xmlns:a16="http://schemas.microsoft.com/office/drawing/2014/main" id="{CBD9348B-2DE0-41CE-BA23-CA619392105E}"/>
              </a:ext>
            </a:extLst>
          </p:cNvPr>
          <p:cNvSpPr/>
          <p:nvPr/>
        </p:nvSpPr>
        <p:spPr>
          <a:xfrm>
            <a:off x="3441032" y="2815390"/>
            <a:ext cx="155448" cy="914400"/>
          </a:xfrm>
          <a:prstGeom prst="righ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399448" y="2565985"/>
            <a:ext cx="11454063" cy="1726029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1A69C5AA-F444-4977-85B2-BADF0DF34E42}"/>
              </a:ext>
            </a:extLst>
          </p:cNvPr>
          <p:cNvSpPr/>
          <p:nvPr/>
        </p:nvSpPr>
        <p:spPr>
          <a:xfrm>
            <a:off x="7640774" y="2019759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64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3982453" y="3065818"/>
            <a:ext cx="4932947" cy="167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elemento </a:t>
            </a:r>
            <a:r>
              <a:rPr lang="pt-BR" b="1" dirty="0" err="1">
                <a:solidFill>
                  <a:schemeClr val="tx1"/>
                </a:solidFill>
              </a:rPr>
              <a:t>newCanvas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traz as configurações sobre a disposição da pergunta e as opções "Sim" e "Não" na tela. O "Sim" será exibido à esquerda e o "Não" à direita, ambos abaixo da pergunta.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866274" y="3200400"/>
            <a:ext cx="2177715" cy="806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53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4112796" y="2213810"/>
            <a:ext cx="4447672" cy="3004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elemento </a:t>
            </a:r>
            <a:r>
              <a:rPr lang="pt-BR" b="1" dirty="0" err="1">
                <a:solidFill>
                  <a:schemeClr val="tx1"/>
                </a:solidFill>
              </a:rPr>
              <a:t>newSelector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possibilita a seleção das opções "Sim" e "Não" através do mouse ou das teclas "C" e "M". 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As duas opções são adicionadas através de 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getText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(“C"),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getText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(“M"))</a:t>
            </a:r>
            <a:r>
              <a:rPr lang="pt-BR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>
                <a:solidFill>
                  <a:schemeClr val="tx1"/>
                </a:solidFill>
              </a:rPr>
              <a:t> que estão associados respectivamente às teclas C e M, especificadas nas linhas 79 e 82.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47994" y="3922295"/>
            <a:ext cx="2380217" cy="87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9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3757865" y="2792830"/>
            <a:ext cx="4447672" cy="2258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 comando </a:t>
            </a:r>
            <a:r>
              <a:rPr lang="pt-BR" b="1" dirty="0">
                <a:solidFill>
                  <a:schemeClr val="tx1"/>
                </a:solidFill>
              </a:rPr>
              <a:t>.log() </a:t>
            </a:r>
            <a:r>
              <a:rPr lang="pt-BR" dirty="0">
                <a:solidFill>
                  <a:schemeClr val="tx1"/>
                </a:solidFill>
              </a:rPr>
              <a:t>envia para o arquivo “</a:t>
            </a:r>
            <a:r>
              <a:rPr lang="pt-BR" dirty="0" err="1">
                <a:solidFill>
                  <a:schemeClr val="tx1"/>
                </a:solidFill>
              </a:rPr>
              <a:t>Results</a:t>
            </a:r>
            <a:r>
              <a:rPr lang="pt-BR" dirty="0">
                <a:solidFill>
                  <a:schemeClr val="tx1"/>
                </a:solidFill>
              </a:rPr>
              <a:t>" qual opção foi selecionada.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 O comando </a:t>
            </a:r>
            <a:r>
              <a:rPr lang="pt-BR" b="1" dirty="0">
                <a:solidFill>
                  <a:schemeClr val="tx1"/>
                </a:solidFill>
              </a:rPr>
              <a:t>.</a:t>
            </a:r>
            <a:r>
              <a:rPr lang="pt-BR" b="1" dirty="0" err="1">
                <a:solidFill>
                  <a:schemeClr val="tx1"/>
                </a:solidFill>
              </a:rPr>
              <a:t>wait</a:t>
            </a:r>
            <a:r>
              <a:rPr lang="pt-BR" b="1" dirty="0">
                <a:solidFill>
                  <a:schemeClr val="tx1"/>
                </a:solidFill>
              </a:rPr>
              <a:t>() </a:t>
            </a:r>
            <a:r>
              <a:rPr lang="pt-BR" dirty="0">
                <a:solidFill>
                  <a:schemeClr val="tx1"/>
                </a:solidFill>
              </a:rPr>
              <a:t>faz com que o próximo item só seja exibido quando uma das opções for escolhida.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47994" y="3922295"/>
            <a:ext cx="2380217" cy="87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8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1D3323-CB49-4ABD-ABE9-717A7308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" t="9533" r="1267" b="8041"/>
          <a:stretch/>
        </p:blipFill>
        <p:spPr>
          <a:xfrm>
            <a:off x="220639" y="204716"/>
            <a:ext cx="11750722" cy="565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4136BD-F2AC-4ADB-AB7C-C049B6E0069A}"/>
              </a:ext>
            </a:extLst>
          </p:cNvPr>
          <p:cNvSpPr/>
          <p:nvPr/>
        </p:nvSpPr>
        <p:spPr>
          <a:xfrm>
            <a:off x="3579308" y="3645568"/>
            <a:ext cx="3491192" cy="1684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Os comandos de </a:t>
            </a:r>
            <a:r>
              <a:rPr lang="pt-BR" b="1" dirty="0">
                <a:solidFill>
                  <a:schemeClr val="tx1"/>
                </a:solidFill>
              </a:rPr>
              <a:t>.log() </a:t>
            </a:r>
            <a:r>
              <a:rPr lang="pt-BR" dirty="0">
                <a:solidFill>
                  <a:schemeClr val="tx1"/>
                </a:solidFill>
              </a:rPr>
              <a:t>enviam para o arquivo de resultados informações sobre qual lista foi rodada ("</a:t>
            </a:r>
            <a:r>
              <a:rPr lang="pt-BR" dirty="0" err="1">
                <a:solidFill>
                  <a:schemeClr val="tx1"/>
                </a:solidFill>
              </a:rPr>
              <a:t>Group</a:t>
            </a:r>
            <a:r>
              <a:rPr lang="pt-BR" dirty="0">
                <a:solidFill>
                  <a:schemeClr val="tx1"/>
                </a:solidFill>
              </a:rPr>
              <a:t>") e os tipos de itens rodados ("Item").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895E199-8E40-4DC1-AC04-2E0B84B76A03}"/>
              </a:ext>
            </a:extLst>
          </p:cNvPr>
          <p:cNvSpPr/>
          <p:nvPr/>
        </p:nvSpPr>
        <p:spPr>
          <a:xfrm>
            <a:off x="723931" y="4836695"/>
            <a:ext cx="2380217" cy="601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21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Tabela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0646A-5CE7-47FC-A9A8-BF11194B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9" t="53727" r="5461" b="24141"/>
          <a:stretch/>
        </p:blipFill>
        <p:spPr>
          <a:xfrm>
            <a:off x="399448" y="2565985"/>
            <a:ext cx="11454063" cy="1726029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1A69C5AA-F444-4977-85B2-BADF0DF34E42}"/>
              </a:ext>
            </a:extLst>
          </p:cNvPr>
          <p:cNvSpPr/>
          <p:nvPr/>
        </p:nvSpPr>
        <p:spPr>
          <a:xfrm>
            <a:off x="10459277" y="1923930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2">
            <a:extLst>
              <a:ext uri="{FF2B5EF4-FFF2-40B4-BE49-F238E27FC236}">
                <a16:creationId xmlns:a16="http://schemas.microsoft.com/office/drawing/2014/main" id="{437FA278-9F26-8A42-9FDC-0133CD32198A}"/>
              </a:ext>
            </a:extLst>
          </p:cNvPr>
          <p:cNvSpPr/>
          <p:nvPr/>
        </p:nvSpPr>
        <p:spPr>
          <a:xfrm>
            <a:off x="11155680" y="1923930"/>
            <a:ext cx="484632" cy="4554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69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4)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experimento!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https://expt.pcibex.net/ibexexps/minicursolec/la_tela_experimento/experiment.html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82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5) Tela final do experimento</a:t>
            </a:r>
            <a:endParaRPr lang="pt-BR" dirty="0"/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id="{22799879-7670-4CF3-A6FE-0F7987FB1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678" t="11530" r="36576" b="55271"/>
          <a:stretch/>
        </p:blipFill>
        <p:spPr>
          <a:xfrm>
            <a:off x="4343401" y="2761247"/>
            <a:ext cx="3272590" cy="2219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0FFD5C35-9940-4CA3-B8EB-86F7D4BA0D5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criar a tela final do experimento!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06906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EA21E6-2FDB-4888-BFFD-DF576DD90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0" t="13315" r="19276" b="20688"/>
          <a:stretch/>
        </p:blipFill>
        <p:spPr>
          <a:xfrm>
            <a:off x="2627296" y="2254032"/>
            <a:ext cx="6998368" cy="3999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606931-89EF-4B59-A64F-AB3DA45EC8A6}"/>
              </a:ext>
            </a:extLst>
          </p:cNvPr>
          <p:cNvCxnSpPr>
            <a:cxnSpLocks/>
          </p:cNvCxnSpPr>
          <p:nvPr/>
        </p:nvCxnSpPr>
        <p:spPr>
          <a:xfrm flipV="1">
            <a:off x="4707670" y="6017851"/>
            <a:ext cx="0" cy="165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Cliquem no símbolo de upload e selecionem o arquivo “</a:t>
            </a:r>
            <a:r>
              <a:rPr lang="pt-BR" b="1" dirty="0" err="1"/>
              <a:t>script_leitura_completo</a:t>
            </a:r>
            <a:r>
              <a:rPr lang="pt-BR" dirty="0"/>
              <a:t>”  </a:t>
            </a:r>
          </a:p>
        </p:txBody>
      </p:sp>
    </p:spTree>
    <p:extLst>
      <p:ext uri="{BB962C8B-B14F-4D97-AF65-F5344CB8AC3E}">
        <p14:creationId xmlns:p14="http://schemas.microsoft.com/office/powerpoint/2010/main" val="862691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Importando o script</a:t>
            </a:r>
            <a:endParaRPr lang="pt-BR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7">
            <a:extLst>
              <a:ext uri="{FF2B5EF4-FFF2-40B4-BE49-F238E27FC236}">
                <a16:creationId xmlns:a16="http://schemas.microsoft.com/office/drawing/2014/main" id="{D86EE021-5908-4088-9201-99B9E9826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14116"/>
            <a:ext cx="10058400" cy="40549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/>
              <a:t> Cliquem em OK e abram e em seguida cliquem no arquivo “main.js”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D5A1C7-0A0D-4942-9E30-EAEBF5A06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1" t="13315" r="19419" b="14258"/>
          <a:stretch/>
        </p:blipFill>
        <p:spPr>
          <a:xfrm>
            <a:off x="3304953" y="2379948"/>
            <a:ext cx="5582093" cy="38915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724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Elements</a:t>
            </a:r>
            <a:endParaRPr lang="pt-BR" i="1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Os elementos são as partes principais com as quais o </a:t>
            </a:r>
            <a:r>
              <a:rPr lang="pt-BR" sz="2400" b="1" i="1" dirty="0" err="1"/>
              <a:t>PennController</a:t>
            </a:r>
            <a:r>
              <a:rPr lang="pt-BR" sz="2400" dirty="0"/>
              <a:t> trabalha.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Eles permitem que você manipule e apresente conteúdos como textos, imagens, áudios ou vídeos.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Além disso, permitem que você estruture seu experimento por meio de botões, caixas de texto, caixa de seletores, entre outros.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Os scripts consistem, basicamente, de uma série de comandos que estão relacionados a diferentes tipos de elementos. </a:t>
            </a:r>
            <a:endParaRPr lang="pt-BR" sz="2400" i="1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923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15FF805-E0F6-4983-ACCE-77F6B596D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12439" r="1332" b="7874"/>
          <a:stretch/>
        </p:blipFill>
        <p:spPr>
          <a:xfrm>
            <a:off x="200526" y="204536"/>
            <a:ext cx="11790948" cy="5462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038C13-BE43-426B-8B6C-2FEE3AD72AED}"/>
              </a:ext>
            </a:extLst>
          </p:cNvPr>
          <p:cNvSpPr/>
          <p:nvPr/>
        </p:nvSpPr>
        <p:spPr>
          <a:xfrm>
            <a:off x="663774" y="3609473"/>
            <a:ext cx="1874890" cy="2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8755BF-45FE-48E4-A3EB-D344738B012C}"/>
              </a:ext>
            </a:extLst>
          </p:cNvPr>
          <p:cNvSpPr/>
          <p:nvPr/>
        </p:nvSpPr>
        <p:spPr>
          <a:xfrm>
            <a:off x="4124826" y="3391732"/>
            <a:ext cx="3942347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Esse comando grava os resultados do experimento inteiro.</a:t>
            </a:r>
          </a:p>
        </p:txBody>
      </p:sp>
    </p:spTree>
    <p:extLst>
      <p:ext uri="{BB962C8B-B14F-4D97-AF65-F5344CB8AC3E}">
        <p14:creationId xmlns:p14="http://schemas.microsoft.com/office/powerpoint/2010/main" val="1625201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15FF805-E0F6-4983-ACCE-77F6B596D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12439" r="1332" b="7874"/>
          <a:stretch/>
        </p:blipFill>
        <p:spPr>
          <a:xfrm>
            <a:off x="200526" y="204536"/>
            <a:ext cx="11790948" cy="5462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038C13-BE43-426B-8B6C-2FEE3AD72AED}"/>
              </a:ext>
            </a:extLst>
          </p:cNvPr>
          <p:cNvSpPr/>
          <p:nvPr/>
        </p:nvSpPr>
        <p:spPr>
          <a:xfrm>
            <a:off x="723931" y="4836696"/>
            <a:ext cx="2693037" cy="3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8755BF-45FE-48E4-A3EB-D344738B012C}"/>
              </a:ext>
            </a:extLst>
          </p:cNvPr>
          <p:cNvSpPr/>
          <p:nvPr/>
        </p:nvSpPr>
        <p:spPr>
          <a:xfrm>
            <a:off x="4124826" y="3391732"/>
            <a:ext cx="3942347" cy="175432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Esse comando indica que a barra de progresso está totalmente completa durante a exibição da mensagem final do experimento. A mensagem final não é contada como um item experimental.</a:t>
            </a:r>
          </a:p>
        </p:txBody>
      </p:sp>
    </p:spTree>
    <p:extLst>
      <p:ext uri="{BB962C8B-B14F-4D97-AF65-F5344CB8AC3E}">
        <p14:creationId xmlns:p14="http://schemas.microsoft.com/office/powerpoint/2010/main" val="1279528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5) Tela final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Agora que o experimento está completamente pronto, podemos adicionar o comando </a:t>
            </a:r>
            <a:r>
              <a:rPr lang="pt-BR" sz="2400" dirty="0" err="1">
                <a:cs typeface="Courier New" panose="02070309020205020404" pitchFamily="49" charset="0"/>
              </a:rPr>
              <a:t>PennController.DebugOff</a:t>
            </a:r>
            <a:r>
              <a:rPr lang="pt-BR" sz="2400" dirty="0">
                <a:cs typeface="Courier New" panose="02070309020205020404" pitchFamily="49" charset="0"/>
              </a:rPr>
              <a:t>(); para desabilitar a caixa do </a:t>
            </a:r>
            <a:r>
              <a:rPr lang="pt-BR" sz="2400" i="1" dirty="0">
                <a:cs typeface="Courier New" panose="02070309020205020404" pitchFamily="49" charset="0"/>
              </a:rPr>
              <a:t>Debug</a:t>
            </a:r>
            <a:r>
              <a:rPr lang="pt-BR" sz="2400" dirty="0">
                <a:cs typeface="Courier New" panose="02070309020205020404" pitchFamily="49" charset="0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B65613-8314-4929-80F9-3C785155D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" t="12613" r="1336" b="69731"/>
          <a:stretch/>
        </p:blipFill>
        <p:spPr>
          <a:xfrm>
            <a:off x="207745" y="3043991"/>
            <a:ext cx="11776510" cy="12102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AEA7EA-DA17-41B3-8840-81921ADE2029}"/>
              </a:ext>
            </a:extLst>
          </p:cNvPr>
          <p:cNvCxnSpPr>
            <a:cxnSpLocks/>
          </p:cNvCxnSpPr>
          <p:nvPr/>
        </p:nvCxnSpPr>
        <p:spPr>
          <a:xfrm flipH="1">
            <a:off x="2779296" y="3429000"/>
            <a:ext cx="228599" cy="17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51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5) Tela final do experimento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rodar o experimento inteiro! Está pronto para compartilhar com os participantes!</a:t>
            </a:r>
          </a:p>
          <a:p>
            <a:pPr marL="0" indent="0">
              <a:buNone/>
            </a:pPr>
            <a:r>
              <a:rPr lang="pt-BR" sz="2400" dirty="0">
                <a:cs typeface="Courier New" panose="02070309020205020404" pitchFamily="49" charset="0"/>
                <a:hlinkClick r:id="rId2"/>
              </a:rPr>
              <a:t>https://expt.pcibex.net/ibexexps/minicursolec/leitura_automonitorada/experiment.html</a:t>
            </a: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473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Resultados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cs typeface="Courier New" panose="02070309020205020404" pitchFamily="49" charset="0"/>
              </a:rPr>
              <a:t> Vamos ver como fica o arquivo de resultados!</a:t>
            </a:r>
          </a:p>
          <a:p>
            <a:pPr marL="0" indent="0">
              <a:buNone/>
            </a:pPr>
            <a:endParaRPr lang="pt-BR" sz="24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D14870CC-2496-4574-8751-427F6433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31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Leitura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1977096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6D114-3E02-1E4E-8F12-7CC056DAAF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5076"/>
            <a:ext cx="10515600" cy="693738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 de resultados - Leitura Automonitorada</a:t>
            </a:r>
          </a:p>
        </p:txBody>
      </p:sp>
      <p:pic>
        <p:nvPicPr>
          <p:cNvPr id="17" name="Espaço Reservado para Conteúdo 16">
            <a:extLst>
              <a:ext uri="{FF2B5EF4-FFF2-40B4-BE49-F238E27FC236}">
                <a16:creationId xmlns:a16="http://schemas.microsoft.com/office/drawing/2014/main" id="{7E88D23A-408F-4640-B0F8-F1502F35CF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57275" y="1024255"/>
            <a:ext cx="10077450" cy="5221800"/>
          </a:xfrm>
        </p:spPr>
      </p:pic>
    </p:spTree>
    <p:extLst>
      <p:ext uri="{BB962C8B-B14F-4D97-AF65-F5344CB8AC3E}">
        <p14:creationId xmlns:p14="http://schemas.microsoft.com/office/powerpoint/2010/main" val="3652331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0FFA1-C03F-734B-B0A8-F9E9FE8B3A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1575" y="146662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da tela de resultados - Início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DBCF761B-8D39-4E48-BEE6-8AD1E91F7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4745" y="1889125"/>
            <a:ext cx="11468930" cy="3262313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9DCD899-5A8D-9048-B088-40E1A83FA507}"/>
              </a:ext>
            </a:extLst>
          </p:cNvPr>
          <p:cNvSpPr txBox="1"/>
          <p:nvPr/>
        </p:nvSpPr>
        <p:spPr>
          <a:xfrm>
            <a:off x="555584" y="5266481"/>
            <a:ext cx="1119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1                             2                                       3              4 5     6      7         8              9    10     11        12             13          14   15  </a:t>
            </a:r>
          </a:p>
        </p:txBody>
      </p:sp>
    </p:spTree>
    <p:extLst>
      <p:ext uri="{BB962C8B-B14F-4D97-AF65-F5344CB8AC3E}">
        <p14:creationId xmlns:p14="http://schemas.microsoft.com/office/powerpoint/2010/main" val="3730719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03963-2874-BB4A-A736-9037F6BBB7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5462" y="406693"/>
            <a:ext cx="11666538" cy="687388"/>
          </a:xfrm>
        </p:spPr>
        <p:txBody>
          <a:bodyPr>
            <a:normAutofit fontScale="90000"/>
          </a:bodyPr>
          <a:lstStyle/>
          <a:p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 de resultados – Leitura </a:t>
            </a:r>
            <a:r>
              <a:rPr lang="pt-BR" sz="4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automonitorada</a:t>
            </a:r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itens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CEC5CA3-0569-4247-9623-51127AFE9AF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45021" y="1052513"/>
            <a:ext cx="9701958" cy="5165407"/>
          </a:xfrm>
        </p:spPr>
      </p:pic>
    </p:spTree>
    <p:extLst>
      <p:ext uri="{BB962C8B-B14F-4D97-AF65-F5344CB8AC3E}">
        <p14:creationId xmlns:p14="http://schemas.microsoft.com/office/powerpoint/2010/main" val="1567500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FEFE7-3939-4C4C-A010-6B786EFD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02" y="268561"/>
            <a:ext cx="10515600" cy="66278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da tela de resultados - itens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2FB770E-8098-4D4F-BAB1-08FFD591A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86" y="1027906"/>
            <a:ext cx="11295033" cy="381792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81E9908-E096-0043-BF2E-0B239F0FB934}"/>
              </a:ext>
            </a:extLst>
          </p:cNvPr>
          <p:cNvSpPr txBox="1"/>
          <p:nvPr/>
        </p:nvSpPr>
        <p:spPr>
          <a:xfrm>
            <a:off x="386786" y="4942391"/>
            <a:ext cx="101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1                    2                          3         4 5  6    7      8                            9        </a:t>
            </a:r>
          </a:p>
        </p:txBody>
      </p:sp>
    </p:spTree>
    <p:extLst>
      <p:ext uri="{BB962C8B-B14F-4D97-AF65-F5344CB8AC3E}">
        <p14:creationId xmlns:p14="http://schemas.microsoft.com/office/powerpoint/2010/main" val="302507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i="1" dirty="0" err="1">
                <a:solidFill>
                  <a:schemeClr val="accent1"/>
                </a:solidFill>
              </a:rPr>
              <a:t>Elements</a:t>
            </a:r>
            <a:endParaRPr lang="pt-BR" i="1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Para cada tipo de elemento, há uma série de comandos relacionados a ele.</a:t>
            </a:r>
            <a:endParaRPr lang="pt-BR" sz="2400" i="1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DBDD080-D1F0-477C-B031-D537E5380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9" t="12945" r="14748" b="6460"/>
          <a:stretch/>
        </p:blipFill>
        <p:spPr>
          <a:xfrm>
            <a:off x="2947670" y="2692859"/>
            <a:ext cx="6357620" cy="3513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1116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11B8-8C38-9143-9D5E-885C6B7841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25847"/>
            <a:ext cx="10058400" cy="987425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 de leitura (ou Tempo de Reação)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E1CE7D-8C2C-444C-A8BB-A5598F9940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593798" y="1671129"/>
            <a:ext cx="8016149" cy="21399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DC14DA-03EF-7942-8B31-9C402E47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704"/>
            <a:ext cx="3238500" cy="1968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1F8415A-750E-A24E-8204-460517CBA82A}"/>
              </a:ext>
            </a:extLst>
          </p:cNvPr>
          <p:cNvSpPr txBox="1"/>
          <p:nvPr/>
        </p:nvSpPr>
        <p:spPr>
          <a:xfrm>
            <a:off x="3399822" y="3831220"/>
            <a:ext cx="840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9                10   11             12             13    14      </a:t>
            </a:r>
            <a:r>
              <a:rPr lang="pt-BR" dirty="0">
                <a:solidFill>
                  <a:srgbClr val="FF0000"/>
                </a:solidFill>
              </a:rPr>
              <a:t>15</a:t>
            </a:r>
            <a:r>
              <a:rPr lang="pt-BR" dirty="0"/>
              <a:t>      16               17    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6CD7A1E-B85C-5F4A-9D46-0DA9FDDA5514}"/>
              </a:ext>
            </a:extLst>
          </p:cNvPr>
          <p:cNvSpPr/>
          <p:nvPr/>
        </p:nvSpPr>
        <p:spPr>
          <a:xfrm>
            <a:off x="8531456" y="1693323"/>
            <a:ext cx="567159" cy="79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B4CDD1-00FA-D048-BFDB-7515BFC908E8}"/>
              </a:ext>
            </a:extLst>
          </p:cNvPr>
          <p:cNvSpPr/>
          <p:nvPr/>
        </p:nvSpPr>
        <p:spPr>
          <a:xfrm>
            <a:off x="8356923" y="2617316"/>
            <a:ext cx="661686" cy="79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3DA20D-A7F4-644D-A6FE-B625DE724402}"/>
              </a:ext>
            </a:extLst>
          </p:cNvPr>
          <p:cNvSpPr/>
          <p:nvPr/>
        </p:nvSpPr>
        <p:spPr>
          <a:xfrm>
            <a:off x="7928658" y="2488557"/>
            <a:ext cx="428264" cy="128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5705C5-271E-6043-8A93-9537EE5340A8}"/>
              </a:ext>
            </a:extLst>
          </p:cNvPr>
          <p:cNvSpPr/>
          <p:nvPr/>
        </p:nvSpPr>
        <p:spPr>
          <a:xfrm>
            <a:off x="8356922" y="3415185"/>
            <a:ext cx="378106" cy="161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F833434-6BB9-FB49-B312-4764761D37E2}"/>
              </a:ext>
            </a:extLst>
          </p:cNvPr>
          <p:cNvSpPr/>
          <p:nvPr/>
        </p:nvSpPr>
        <p:spPr>
          <a:xfrm>
            <a:off x="7928658" y="3542506"/>
            <a:ext cx="522791" cy="288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Balão Retangular Arredondado 14">
            <a:extLst>
              <a:ext uri="{FF2B5EF4-FFF2-40B4-BE49-F238E27FC236}">
                <a16:creationId xmlns:a16="http://schemas.microsoft.com/office/drawing/2014/main" id="{A458CB8D-F3CA-9540-9BBC-824DE50A2949}"/>
              </a:ext>
            </a:extLst>
          </p:cNvPr>
          <p:cNvSpPr/>
          <p:nvPr/>
        </p:nvSpPr>
        <p:spPr>
          <a:xfrm>
            <a:off x="8142790" y="4616587"/>
            <a:ext cx="2633240" cy="823524"/>
          </a:xfrm>
          <a:prstGeom prst="wedgeRoundRectCallout">
            <a:avLst>
              <a:gd name="adj1" fmla="val -47848"/>
              <a:gd name="adj2" fmla="val -10836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14CE56-BA5A-AE44-9C9A-C1ED459650FC}"/>
              </a:ext>
            </a:extLst>
          </p:cNvPr>
          <p:cNvSpPr txBox="1"/>
          <p:nvPr/>
        </p:nvSpPr>
        <p:spPr>
          <a:xfrm>
            <a:off x="8284579" y="4793779"/>
            <a:ext cx="232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Tem de leitura de cada </a:t>
            </a:r>
          </a:p>
          <a:p>
            <a:r>
              <a:rPr lang="pt-BR" dirty="0">
                <a:solidFill>
                  <a:srgbClr val="FF0000"/>
                </a:solidFill>
              </a:rPr>
              <a:t>fragmento da frase</a:t>
            </a:r>
          </a:p>
        </p:txBody>
      </p:sp>
    </p:spTree>
    <p:extLst>
      <p:ext uri="{BB962C8B-B14F-4D97-AF65-F5344CB8AC3E}">
        <p14:creationId xmlns:p14="http://schemas.microsoft.com/office/powerpoint/2010/main" val="869975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3DCB1-51F3-454A-A039-007944645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404990"/>
            <a:ext cx="10058400" cy="94912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da Opção de resposta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2A50852-370F-454A-960E-EEF79E309F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5201" y="3238231"/>
            <a:ext cx="11021597" cy="801688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F0FAA9-A3E7-BA47-84E6-BCC309866924}"/>
              </a:ext>
            </a:extLst>
          </p:cNvPr>
          <p:cNvSpPr/>
          <p:nvPr/>
        </p:nvSpPr>
        <p:spPr>
          <a:xfrm>
            <a:off x="8449519" y="3238231"/>
            <a:ext cx="1088020" cy="31519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Retangular Arredondado 10">
            <a:extLst>
              <a:ext uri="{FF2B5EF4-FFF2-40B4-BE49-F238E27FC236}">
                <a16:creationId xmlns:a16="http://schemas.microsoft.com/office/drawing/2014/main" id="{28527426-CC0A-C64E-BE6B-E451E881B96E}"/>
              </a:ext>
            </a:extLst>
          </p:cNvPr>
          <p:cNvSpPr/>
          <p:nvPr/>
        </p:nvSpPr>
        <p:spPr>
          <a:xfrm>
            <a:off x="8611565" y="1690688"/>
            <a:ext cx="2368322" cy="949124"/>
          </a:xfrm>
          <a:prstGeom prst="wedgeRoundRectCallout">
            <a:avLst>
              <a:gd name="adj1" fmla="val -23560"/>
              <a:gd name="adj2" fmla="val 108842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82871C-1BE5-A645-9B0C-C2F535763E05}"/>
              </a:ext>
            </a:extLst>
          </p:cNvPr>
          <p:cNvSpPr txBox="1"/>
          <p:nvPr/>
        </p:nvSpPr>
        <p:spPr>
          <a:xfrm>
            <a:off x="8700618" y="1980584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Resposta selecionada</a:t>
            </a:r>
          </a:p>
        </p:txBody>
      </p:sp>
    </p:spTree>
    <p:extLst>
      <p:ext uri="{BB962C8B-B14F-4D97-AF65-F5344CB8AC3E}">
        <p14:creationId xmlns:p14="http://schemas.microsoft.com/office/powerpoint/2010/main" val="1751877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Referências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42428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/>
              <a:t>JIANG, N. </a:t>
            </a:r>
            <a:r>
              <a:rPr lang="en-US" sz="2400" b="1" dirty="0"/>
              <a:t>Conducting Reaction Time Research in Second Language Studies</a:t>
            </a:r>
            <a:r>
              <a:rPr lang="en-US" sz="2400" dirty="0"/>
              <a:t>. New York: Routledge Taylor &amp; Francis, 2012.</a:t>
            </a:r>
            <a:endParaRPr lang="pt-BR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/>
              <a:t>RAYNER, K., &amp; CLIFTON, C., Jr. </a:t>
            </a:r>
            <a:r>
              <a:rPr lang="pt-BR" sz="2400" dirty="0" err="1"/>
              <a:t>Language</a:t>
            </a:r>
            <a:r>
              <a:rPr lang="pt-BR" sz="2400" dirty="0"/>
              <a:t> </a:t>
            </a:r>
            <a:r>
              <a:rPr lang="pt-BR" sz="2400" dirty="0" err="1"/>
              <a:t>processing</a:t>
            </a:r>
            <a:r>
              <a:rPr lang="pt-BR" sz="2400" dirty="0"/>
              <a:t>. In: MEDIN, D. (Volume Editor). </a:t>
            </a:r>
            <a:r>
              <a:rPr lang="pt-BR" sz="2400" b="1" dirty="0" err="1"/>
              <a:t>Steven’s</a:t>
            </a:r>
            <a:r>
              <a:rPr lang="pt-BR" sz="2400" b="1" dirty="0"/>
              <a:t> Handbook </a:t>
            </a:r>
            <a:r>
              <a:rPr lang="pt-BR" sz="2400" b="1" dirty="0" err="1"/>
              <a:t>of</a:t>
            </a:r>
            <a:r>
              <a:rPr lang="pt-BR" sz="2400" b="1" dirty="0"/>
              <a:t> Experimental </a:t>
            </a:r>
            <a:r>
              <a:rPr lang="pt-BR" sz="2400" b="1" dirty="0" err="1"/>
              <a:t>Psychology</a:t>
            </a:r>
            <a:r>
              <a:rPr lang="pt-BR" sz="2400" b="1" dirty="0"/>
              <a:t>: </a:t>
            </a:r>
            <a:r>
              <a:rPr lang="pt-BR" sz="2400" b="1" dirty="0" err="1"/>
              <a:t>Memory</a:t>
            </a:r>
            <a:r>
              <a:rPr lang="pt-BR" sz="2400" b="1" dirty="0"/>
              <a:t> </a:t>
            </a:r>
            <a:r>
              <a:rPr lang="pt-BR" sz="2400" b="1" dirty="0" err="1"/>
              <a:t>and</a:t>
            </a:r>
            <a:r>
              <a:rPr lang="pt-BR" sz="2400" b="1" dirty="0"/>
              <a:t> </a:t>
            </a:r>
            <a:r>
              <a:rPr lang="pt-BR" sz="2400" b="1" dirty="0" err="1"/>
              <a:t>Cognitive</a:t>
            </a:r>
            <a:r>
              <a:rPr lang="pt-BR" sz="2400" b="1" dirty="0"/>
              <a:t> Processes</a:t>
            </a:r>
            <a:r>
              <a:rPr lang="pt-BR" sz="2400" dirty="0"/>
              <a:t>. </a:t>
            </a:r>
            <a:r>
              <a:rPr lang="pt-BR" sz="2400" dirty="0" err="1"/>
              <a:t>Third</a:t>
            </a:r>
            <a:r>
              <a:rPr lang="pt-BR" sz="2400" dirty="0"/>
              <a:t> </a:t>
            </a:r>
            <a:r>
              <a:rPr lang="pt-BR" sz="2400" dirty="0" err="1"/>
              <a:t>Edition</a:t>
            </a:r>
            <a:r>
              <a:rPr lang="pt-BR" sz="2400" dirty="0"/>
              <a:t>: Volume 2. New York: John </a:t>
            </a:r>
            <a:r>
              <a:rPr lang="pt-BR" sz="2400" dirty="0" err="1"/>
              <a:t>Wiley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Sons, Inc. Copyright John </a:t>
            </a:r>
            <a:r>
              <a:rPr lang="pt-BR" sz="2400" dirty="0" err="1"/>
              <a:t>Wiley</a:t>
            </a:r>
            <a:r>
              <a:rPr lang="pt-BR" sz="2400" dirty="0"/>
              <a:t> &amp; Sons, Inc. 2002, p. 261-316.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/>
              <a:t>ZEHR, J.; SCHWARZ, F. </a:t>
            </a:r>
            <a:r>
              <a:rPr lang="pt-BR" sz="2400" b="1" dirty="0" err="1"/>
              <a:t>PennController</a:t>
            </a:r>
            <a:r>
              <a:rPr lang="pt-BR" sz="2400" b="1" dirty="0"/>
              <a:t> for Internet </a:t>
            </a:r>
            <a:r>
              <a:rPr lang="pt-BR" sz="2400" b="1" dirty="0" err="1"/>
              <a:t>Based</a:t>
            </a:r>
            <a:r>
              <a:rPr lang="pt-BR" sz="2400" b="1" dirty="0"/>
              <a:t> </a:t>
            </a:r>
            <a:r>
              <a:rPr lang="pt-BR" sz="2400" b="1" dirty="0" err="1"/>
              <a:t>Experiments</a:t>
            </a:r>
            <a:r>
              <a:rPr lang="pt-BR" sz="2400" b="1" dirty="0"/>
              <a:t> (IBEX)</a:t>
            </a:r>
            <a:r>
              <a:rPr lang="pt-BR" sz="2400" dirty="0"/>
              <a:t>. 2018. &lt; </a:t>
            </a:r>
            <a:r>
              <a:rPr lang="pt-BR" sz="2400" dirty="0">
                <a:hlinkClick r:id="rId2"/>
              </a:rPr>
              <a:t>https://doi.org/10.17605/OSF.IO/MD832</a:t>
            </a:r>
            <a:r>
              <a:rPr lang="pt-BR" sz="2400" dirty="0"/>
              <a:t> &gt; Acesso em 05 de outubro de 2020.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910014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hando o cérebro para ser feliz - Lucilia Diniz">
            <a:extLst>
              <a:ext uri="{FF2B5EF4-FFF2-40B4-BE49-F238E27FC236}">
                <a16:creationId xmlns:a16="http://schemas.microsoft.com/office/drawing/2014/main" id="{980A3F7E-C6C7-4C2D-B819-8CDC792E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47" y="2152357"/>
            <a:ext cx="7050505" cy="331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FD04D46-3623-407D-9EF8-40E6C7EA9102}"/>
              </a:ext>
            </a:extLst>
          </p:cNvPr>
          <p:cNvSpPr txBox="1"/>
          <p:nvPr/>
        </p:nvSpPr>
        <p:spPr>
          <a:xfrm>
            <a:off x="4739698" y="661737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Por hoje é só!</a:t>
            </a:r>
          </a:p>
        </p:txBody>
      </p:sp>
    </p:spTree>
    <p:extLst>
      <p:ext uri="{BB962C8B-B14F-4D97-AF65-F5344CB8AC3E}">
        <p14:creationId xmlns:p14="http://schemas.microsoft.com/office/powerpoint/2010/main" val="354412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64FB7-C31F-4ABE-A85D-BA665E0C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Acessando a conta no </a:t>
            </a:r>
            <a:r>
              <a:rPr lang="pt-BR" b="1" dirty="0" err="1">
                <a:solidFill>
                  <a:schemeClr val="accent1"/>
                </a:solidFill>
              </a:rPr>
              <a:t>PCIbex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Farm</a:t>
            </a:r>
            <a:endParaRPr lang="pt-BR" b="1" dirty="0">
              <a:solidFill>
                <a:schemeClr val="accen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047120-641C-4A0F-B0B0-EF216271C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0" t="17696" r="19066" b="28547"/>
          <a:stretch/>
        </p:blipFill>
        <p:spPr>
          <a:xfrm>
            <a:off x="2536436" y="2647159"/>
            <a:ext cx="7180088" cy="3557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52F1C06-47FC-4E89-A76C-7B50FAFABC85}"/>
              </a:ext>
            </a:extLst>
          </p:cNvPr>
          <p:cNvSpPr/>
          <p:nvPr/>
        </p:nvSpPr>
        <p:spPr>
          <a:xfrm rot="1942629">
            <a:off x="2720986" y="3317864"/>
            <a:ext cx="768615" cy="22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E017441C-ECDD-45BC-9312-24DF5342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92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5C5982-57DE-4E78-B680-28670FA69E24}"/>
              </a:ext>
            </a:extLst>
          </p:cNvPr>
          <p:cNvSpPr txBox="1"/>
          <p:nvPr/>
        </p:nvSpPr>
        <p:spPr>
          <a:xfrm>
            <a:off x="1204970" y="1776761"/>
            <a:ext cx="796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Acessem a página: </a:t>
            </a:r>
            <a:r>
              <a:rPr lang="pt-BR" sz="2400" dirty="0">
                <a:hlinkClick r:id="rId4"/>
              </a:rPr>
              <a:t>https://expt.pcibex.net/login</a:t>
            </a:r>
            <a:endParaRPr lang="pt-BR" sz="24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Preencham os campos de </a:t>
            </a:r>
            <a:r>
              <a:rPr lang="pt-BR" sz="2400" b="1" dirty="0" err="1">
                <a:solidFill>
                  <a:schemeClr val="accent2"/>
                </a:solidFill>
              </a:rPr>
              <a:t>Returning</a:t>
            </a:r>
            <a:r>
              <a:rPr lang="pt-BR" sz="2400" b="1" dirty="0">
                <a:solidFill>
                  <a:schemeClr val="accent2"/>
                </a:solidFill>
              </a:rPr>
              <a:t> </a:t>
            </a:r>
            <a:r>
              <a:rPr lang="pt-BR" sz="2400" b="1" dirty="0" err="1">
                <a:solidFill>
                  <a:schemeClr val="accent2"/>
                </a:solidFill>
              </a:rPr>
              <a:t>User</a:t>
            </a:r>
            <a:endParaRPr lang="pt-B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145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4650</TotalTime>
  <Words>2294</Words>
  <Application>Microsoft Office PowerPoint</Application>
  <PresentationFormat>Widescreen</PresentationFormat>
  <Paragraphs>236</Paragraphs>
  <Slides>83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Courier New</vt:lpstr>
      <vt:lpstr>Wingdings</vt:lpstr>
      <vt:lpstr>Retrospectiva</vt:lpstr>
      <vt:lpstr>Experimentos em Psicolinguística com  a plataforma PCIBEX</vt:lpstr>
      <vt:lpstr>Apresentação do PowerPoint</vt:lpstr>
      <vt:lpstr>Antes de começar</vt:lpstr>
      <vt:lpstr>Apresentação do PowerPoint</vt:lpstr>
      <vt:lpstr>Tarefa de Leitura Automonitorada  (Self-paced reading)</vt:lpstr>
      <vt:lpstr>Partes básicas do script de um experimento</vt:lpstr>
      <vt:lpstr>Elements</vt:lpstr>
      <vt:lpstr>Elements</vt:lpstr>
      <vt:lpstr>Acessando a conta no PCIbex Farm</vt:lpstr>
      <vt:lpstr>Acessando o experimento </vt:lpstr>
      <vt:lpstr>Editando um script</vt:lpstr>
      <vt:lpstr>1) Tela de boas-vindas</vt:lpstr>
      <vt:lpstr>Editando um script</vt:lpstr>
      <vt:lpstr>Editando um script</vt:lpstr>
      <vt:lpstr>Editando um script</vt:lpstr>
      <vt:lpstr>Apresentação do PowerPoint</vt:lpstr>
      <vt:lpstr>Comentários no script</vt:lpstr>
      <vt:lpstr>Debug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1) Tela de boas-vindas</vt:lpstr>
      <vt:lpstr>2) Instruções</vt:lpstr>
      <vt:lpstr>Importando o script</vt:lpstr>
      <vt:lpstr>Importando o 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Códigos de HTML UTF-8</vt:lpstr>
      <vt:lpstr>2) Instruções da tarefa</vt:lpstr>
      <vt:lpstr>4) Experimento</vt:lpstr>
      <vt:lpstr>Importando o script</vt:lpstr>
      <vt:lpstr>Importando a tabela</vt:lpstr>
      <vt:lpstr>Importando a tabela</vt:lpstr>
      <vt:lpstr>Importando a tabela</vt:lpstr>
      <vt:lpstr>Importando a tabela</vt:lpstr>
      <vt:lpstr>Tabela</vt:lpstr>
      <vt:lpstr>Tabela</vt:lpstr>
      <vt:lpstr>Tabela</vt:lpstr>
      <vt:lpstr>Tabela</vt:lpstr>
      <vt:lpstr>4) Experimento</vt:lpstr>
      <vt:lpstr>Apresentação do PowerPoint</vt:lpstr>
      <vt:lpstr>Dashed Sentence</vt:lpstr>
      <vt:lpstr>Dashed Sentence</vt:lpstr>
      <vt:lpstr>Apresentação do PowerPoint</vt:lpstr>
      <vt:lpstr>Tabela</vt:lpstr>
      <vt:lpstr>Apresentação do PowerPoint</vt:lpstr>
      <vt:lpstr>Tabela</vt:lpstr>
      <vt:lpstr>Apresentação do PowerPoint</vt:lpstr>
      <vt:lpstr>Apresentação do PowerPoint</vt:lpstr>
      <vt:lpstr>Apresentação do PowerPoint</vt:lpstr>
      <vt:lpstr>Apresentação do PowerPoint</vt:lpstr>
      <vt:lpstr>Tabela</vt:lpstr>
      <vt:lpstr>4) Experimento</vt:lpstr>
      <vt:lpstr>5) Tela final do experimento</vt:lpstr>
      <vt:lpstr>Importando o script</vt:lpstr>
      <vt:lpstr>Importando o script</vt:lpstr>
      <vt:lpstr>Apresentação do PowerPoint</vt:lpstr>
      <vt:lpstr>Apresentação do PowerPoint</vt:lpstr>
      <vt:lpstr>5) Tela final do experimento</vt:lpstr>
      <vt:lpstr>5) Tela final do experimento</vt:lpstr>
      <vt:lpstr>Resultados</vt:lpstr>
      <vt:lpstr>Apresentação do PowerPoint</vt:lpstr>
      <vt:lpstr>Tela de resultados - Leitura Automonitorada</vt:lpstr>
      <vt:lpstr>Elementos da tela de resultados - Início</vt:lpstr>
      <vt:lpstr>Tela de resultados – Leitura automonitorada - itens</vt:lpstr>
      <vt:lpstr>Elementos da tela de resultados - itens</vt:lpstr>
      <vt:lpstr>Tempo de leitura (ou Tempo de Reação)</vt:lpstr>
      <vt:lpstr>Escolha da Opção de resposta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Andressa Silva</dc:creator>
  <cp:lastModifiedBy>Andressa Silva</cp:lastModifiedBy>
  <cp:revision>313</cp:revision>
  <dcterms:created xsi:type="dcterms:W3CDTF">2020-09-01T21:56:16Z</dcterms:created>
  <dcterms:modified xsi:type="dcterms:W3CDTF">2020-10-06T17:11:26Z</dcterms:modified>
</cp:coreProperties>
</file>